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4"/>
  </p:notesMasterIdLst>
  <p:sldIdLst>
    <p:sldId id="271" r:id="rId2"/>
    <p:sldId id="326" r:id="rId3"/>
    <p:sldId id="314" r:id="rId4"/>
    <p:sldId id="307" r:id="rId5"/>
    <p:sldId id="309" r:id="rId6"/>
    <p:sldId id="310" r:id="rId7"/>
    <p:sldId id="313" r:id="rId8"/>
    <p:sldId id="351" r:id="rId9"/>
    <p:sldId id="277" r:id="rId10"/>
    <p:sldId id="312" r:id="rId11"/>
    <p:sldId id="358" r:id="rId12"/>
    <p:sldId id="315" r:id="rId13"/>
  </p:sldIdLst>
  <p:sldSz cx="12192000" cy="6858000"/>
  <p:notesSz cx="9925050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C89D6300-6D7B-4FD5-AD53-1EAD691FDEF5}">
          <p14:sldIdLst>
            <p14:sldId id="271"/>
            <p14:sldId id="326"/>
            <p14:sldId id="314"/>
            <p14:sldId id="307"/>
            <p14:sldId id="309"/>
            <p14:sldId id="310"/>
            <p14:sldId id="313"/>
            <p14:sldId id="351"/>
            <p14:sldId id="277"/>
            <p14:sldId id="312"/>
            <p14:sldId id="358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.gyula@gmail.com" initials="m" lastIdx="1" clrIdx="0">
    <p:extLst>
      <p:ext uri="{19B8F6BF-5375-455C-9EA6-DF929625EA0E}">
        <p15:presenceInfo xmlns:p15="http://schemas.microsoft.com/office/powerpoint/2012/main" userId="95b790423751fb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0749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621127" y="1"/>
            <a:ext cx="4302337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4444C-E9A6-4078-BA79-7FD915B36C45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91870" y="3271839"/>
            <a:ext cx="794131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6456363"/>
            <a:ext cx="4300749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621127" y="6456363"/>
            <a:ext cx="4302337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908FD-011E-4487-A4AA-87A8E8A240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6416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5323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401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0288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88166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4437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6309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3684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135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01869"/>
            <a:ext cx="8985739" cy="753208"/>
          </a:xfrm>
        </p:spPr>
        <p:txBody>
          <a:bodyPr>
            <a:normAutofit/>
          </a:bodyPr>
          <a:lstStyle>
            <a:lvl1pPr algn="ctr">
              <a:defRPr sz="3300" b="1" cap="all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94597"/>
            <a:ext cx="8596668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4885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8491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696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957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6487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BCA3-E533-4F1F-AF44-80A912CF7246}" type="datetime1">
              <a:rPr lang="hu-HU" smtClean="0"/>
              <a:pPr/>
              <a:t>2023. 02. 20.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CA60-5393-4589-A066-B443FF0D9CF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473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567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</p:spTree>
    <p:extLst>
      <p:ext uri="{BB962C8B-B14F-4D97-AF65-F5344CB8AC3E}">
        <p14:creationId xmlns:p14="http://schemas.microsoft.com/office/powerpoint/2010/main" val="335671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272562"/>
            <a:ext cx="8596668" cy="1169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pc="-3"/>
              <a:t>ZDA </a:t>
            </a:r>
            <a:r>
              <a:rPr lang="hu-HU"/>
              <a:t>- </a:t>
            </a:r>
            <a:r>
              <a:rPr lang="hu-HU" spc="-3"/>
              <a:t>Zoboki</a:t>
            </a:r>
            <a:r>
              <a:rPr lang="hu-HU" spc="-29"/>
              <a:t> </a:t>
            </a:r>
            <a:r>
              <a:rPr lang="hu-HU" spc="-3"/>
              <a:t>Építésziroda</a:t>
            </a:r>
            <a:endParaRPr lang="hu-HU" spc="-3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2018.</a:t>
            </a:r>
            <a:r>
              <a:rPr lang="hu-HU" spc="-38"/>
              <a:t> </a:t>
            </a:r>
            <a:r>
              <a:rPr lang="hu-HU" spc="-3"/>
              <a:t>április</a:t>
            </a:r>
            <a:endParaRPr lang="hu-HU" spc="-3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hu-HU" spc="-3"/>
              <a:t>Építész </a:t>
            </a:r>
            <a:r>
              <a:rPr lang="hu-HU" spc="-26">
                <a:latin typeface="Arial"/>
                <a:cs typeface="Arial"/>
              </a:rPr>
              <a:t>műleírás </a:t>
            </a:r>
            <a:r>
              <a:rPr lang="hu-HU"/>
              <a:t>-</a:t>
            </a:r>
            <a:r>
              <a:rPr lang="hu-HU" spc="-54"/>
              <a:t> </a:t>
            </a:r>
            <a:fld id="{81D60167-4931-47E6-BA6A-407CBD079E47}" type="slidenum">
              <a:rPr lang="hu-HU" smtClean="0"/>
              <a:pPr/>
              <a:t>‹#›</a:t>
            </a:fld>
            <a:r>
              <a:rPr lang="hu-HU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9383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3300" b="1" kern="1200" cap="all" baseline="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>
            <a:extLst>
              <a:ext uri="{FF2B5EF4-FFF2-40B4-BE49-F238E27FC236}">
                <a16:creationId xmlns:a16="http://schemas.microsoft.com/office/drawing/2014/main" id="{FB5EAF78-9BDA-40E0-B1A5-FA2F615DC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685" y="638140"/>
            <a:ext cx="6566630" cy="38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CB3FCEB6-DC4C-24B9-87C9-36FF0B6BFA00}"/>
              </a:ext>
            </a:extLst>
          </p:cNvPr>
          <p:cNvSpPr txBox="1"/>
          <p:nvPr/>
        </p:nvSpPr>
        <p:spPr>
          <a:xfrm>
            <a:off x="537990" y="4882779"/>
            <a:ext cx="6098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rgbClr val="0E1C45"/>
                </a:solidFill>
                <a:latin typeface="Raleway" pitchFamily="2" charset="-18"/>
              </a:rPr>
              <a:t>Budapesti Kereskedelmi és Iparkamara </a:t>
            </a:r>
          </a:p>
          <a:p>
            <a:pPr algn="ctr"/>
            <a:r>
              <a:rPr lang="hu-HU" dirty="0">
                <a:solidFill>
                  <a:srgbClr val="0E1C45"/>
                </a:solidFill>
                <a:latin typeface="Raleway" pitchFamily="2" charset="-18"/>
              </a:rPr>
              <a:t>2023. február 16.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4F55A2-3600-4920-80E2-D6DF795C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67" y="780143"/>
            <a:ext cx="2072603" cy="374084"/>
          </a:xfrm>
        </p:spPr>
        <p:txBody>
          <a:bodyPr>
            <a:noAutofit/>
          </a:bodyPr>
          <a:lstStyle/>
          <a:p>
            <a:pPr algn="ctr"/>
            <a:r>
              <a:rPr lang="hu-HU" sz="1600" b="0" dirty="0">
                <a:solidFill>
                  <a:srgbClr val="0E1C45"/>
                </a:solidFill>
                <a:latin typeface="Raleway" pitchFamily="2" charset="-18"/>
                <a:ea typeface="+mn-ea"/>
                <a:cs typeface="+mn-cs"/>
              </a:rPr>
              <a:t>SMART GAZDASÁG</a:t>
            </a:r>
            <a:r>
              <a:rPr lang="hu-HU" dirty="0">
                <a:effectLst/>
                <a:latin typeface="Raleway" pitchFamily="2" charset="-18"/>
                <a:ea typeface="Calibri" panose="020F0502020204030204" pitchFamily="34" charset="0"/>
              </a:rPr>
              <a:t/>
            </a:r>
            <a:br>
              <a:rPr lang="hu-HU" dirty="0">
                <a:effectLst/>
                <a:latin typeface="Raleway" pitchFamily="2" charset="-18"/>
                <a:ea typeface="Calibri" panose="020F0502020204030204" pitchFamily="34" charset="0"/>
              </a:rPr>
            </a:br>
            <a:endParaRPr lang="hu-HU" dirty="0">
              <a:latin typeface="Raleway" pitchFamily="2" charset="-18"/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272DE30-09FD-4AC8-95F1-C619E49D0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267" y="1389200"/>
            <a:ext cx="5195355" cy="2235109"/>
          </a:xfrm>
        </p:spPr>
        <p:txBody>
          <a:bodyPr>
            <a:noAutofit/>
          </a:bodyPr>
          <a:lstStyle/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A partnerkártya szolgáltatásainak folyamatos fejlesztése – a kerületi vállalkozások bevonása az elfogadóhelyek táborába.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Kerületi cégek, vállalkozások, felsőoktatási intézmények megszólítása, ösztönzésük a helyi </a:t>
            </a:r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programban való részvételre.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megoldások közös fejlesztése vállalkozásokkal együttműködve.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A Smart13 Akcióterv során fejlesztett megoldások értékesítésére, harmadik félnek való átadására szolgáló üzleti modell kidolgozása.</a:t>
            </a:r>
          </a:p>
          <a:p>
            <a:pPr marL="0" algn="just">
              <a:lnSpc>
                <a:spcPct val="110000"/>
              </a:lnSpc>
            </a:pPr>
            <a:endParaRPr lang="hu-HU" sz="1700" dirty="0">
              <a:solidFill>
                <a:srgbClr val="0E1C45"/>
              </a:solidFill>
              <a:latin typeface="Raleway" pitchFamily="2" charset="-18"/>
            </a:endParaRPr>
          </a:p>
        </p:txBody>
      </p:sp>
      <p:pic>
        <p:nvPicPr>
          <p:cNvPr id="8" name="Picture 2" descr="Megújult a Kerületi Partner Kártya">
            <a:extLst>
              <a:ext uri="{FF2B5EF4-FFF2-40B4-BE49-F238E27FC236}">
                <a16:creationId xmlns:a16="http://schemas.microsoft.com/office/drawing/2014/main" id="{8DB3E9D2-8C89-4236-A318-180E8982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06" y="1389200"/>
            <a:ext cx="3693111" cy="32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9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10">
            <a:extLst>
              <a:ext uri="{FF2B5EF4-FFF2-40B4-BE49-F238E27FC236}">
                <a16:creationId xmlns:a16="http://schemas.microsoft.com/office/drawing/2014/main" id="{B9EC576F-948B-4350-BCB6-9472CBC7B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1001" y="3966636"/>
            <a:ext cx="3984953" cy="157488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A nemzetközi és hazai </a:t>
            </a:r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City eredmények megismerése, megismertetése, javaslatok kidolgozása az alkalmazható megoldások adaptálására.</a:t>
            </a:r>
          </a:p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23F2063-BFD1-4CF7-A481-A9996A533ACA}"/>
              </a:ext>
            </a:extLst>
          </p:cNvPr>
          <p:cNvSpPr txBox="1"/>
          <p:nvPr/>
        </p:nvSpPr>
        <p:spPr>
          <a:xfrm>
            <a:off x="892205" y="1223689"/>
            <a:ext cx="398495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I. SMARTX!!! Konferencia 2020.10.29.</a:t>
            </a:r>
          </a:p>
          <a:p>
            <a:pPr algn="l"/>
            <a:endParaRPr lang="en-US" sz="1700" dirty="0">
              <a:solidFill>
                <a:srgbClr val="0E1C45"/>
              </a:solidFill>
              <a:latin typeface="Raleway" pitchFamily="2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A38195C-1DC5-2AE6-4AEE-1257788200A3}"/>
              </a:ext>
            </a:extLst>
          </p:cNvPr>
          <p:cNvSpPr txBox="1"/>
          <p:nvPr/>
        </p:nvSpPr>
        <p:spPr>
          <a:xfrm>
            <a:off x="892205" y="2067728"/>
            <a:ext cx="3984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III. SMARTX!!! Konferencia 2022.10.27</a:t>
            </a:r>
            <a:r>
              <a:rPr lang="hu-HU" b="1" i="0" dirty="0">
                <a:solidFill>
                  <a:srgbClr val="000000"/>
                </a:solidFill>
                <a:effectLst/>
                <a:latin typeface="Raleway" pitchFamily="2" charset="-18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b="0" i="0" dirty="0">
              <a:solidFill>
                <a:srgbClr val="292B2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0AF36F2-B096-EE05-0E81-D69F135478EA}"/>
              </a:ext>
            </a:extLst>
          </p:cNvPr>
          <p:cNvSpPr txBox="1"/>
          <p:nvPr/>
        </p:nvSpPr>
        <p:spPr>
          <a:xfrm>
            <a:off x="3192871" y="1669342"/>
            <a:ext cx="4121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II. SMARTX!!! Konferencia 2021.10.28</a:t>
            </a:r>
            <a:r>
              <a:rPr lang="hu-HU" i="0" dirty="0">
                <a:solidFill>
                  <a:srgbClr val="000000"/>
                </a:solidFill>
                <a:effectLst/>
                <a:latin typeface="Raleway" pitchFamily="2" charset="-18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b="0" i="0" dirty="0">
              <a:solidFill>
                <a:srgbClr val="292B2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0FDF4FE-79CA-CAE8-42B5-013F2E1677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17" y="2640183"/>
            <a:ext cx="3898476" cy="292385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C2C5F1B-FAEF-B895-831D-9781812439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824" y="763747"/>
            <a:ext cx="4204492" cy="3153369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D0E8722-AAD3-A733-8B8F-62F9C6F4149E}"/>
              </a:ext>
            </a:extLst>
          </p:cNvPr>
          <p:cNvSpPr txBox="1"/>
          <p:nvPr/>
        </p:nvSpPr>
        <p:spPr>
          <a:xfrm>
            <a:off x="892205" y="763747"/>
            <a:ext cx="2432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cap="all" dirty="0">
                <a:solidFill>
                  <a:srgbClr val="0E1C45"/>
                </a:solidFill>
                <a:latin typeface="Raleway" pitchFamily="2" charset="-18"/>
              </a:rPr>
              <a:t>Tanulási folyamat</a:t>
            </a:r>
          </a:p>
        </p:txBody>
      </p:sp>
    </p:spTree>
    <p:extLst>
      <p:ext uri="{BB962C8B-B14F-4D97-AF65-F5344CB8AC3E}">
        <p14:creationId xmlns:p14="http://schemas.microsoft.com/office/powerpoint/2010/main" val="3919374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D0BB4D5F-F0E7-4067-8CE3-7E0243BE6205}"/>
              </a:ext>
            </a:extLst>
          </p:cNvPr>
          <p:cNvSpPr txBox="1"/>
          <p:nvPr/>
        </p:nvSpPr>
        <p:spPr>
          <a:xfrm>
            <a:off x="1515611" y="4852445"/>
            <a:ext cx="3095861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1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KÖSZÖNÖM A FIGYELMET!              </a:t>
            </a:r>
          </a:p>
          <a:p>
            <a:pPr marL="0" marR="0" lvl="0" indent="0" defTabSz="911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CSIGA GERGELY </a:t>
            </a:r>
          </a:p>
          <a:p>
            <a:pPr marL="0" marR="0" lvl="0" indent="0" defTabSz="911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ALPOLGÁRMESTER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19A89A1-E529-C5A5-8287-0D72B7D56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11" y="930298"/>
            <a:ext cx="9160778" cy="348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9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25642C-3945-4A84-92BA-754054DCB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037" y="927800"/>
            <a:ext cx="5397941" cy="328094"/>
          </a:xfrm>
        </p:spPr>
        <p:txBody>
          <a:bodyPr>
            <a:noAutofit/>
          </a:bodyPr>
          <a:lstStyle/>
          <a:p>
            <a:r>
              <a:rPr lang="hu-HU" sz="1800" b="0" dirty="0">
                <a:solidFill>
                  <a:srgbClr val="0E1C45"/>
                </a:solidFill>
                <a:latin typeface="Raleway" pitchFamily="2" charset="-18"/>
                <a:ea typeface="+mn-ea"/>
                <a:cs typeface="+mn-cs"/>
              </a:rPr>
              <a:t>Mit jelent a XIII. kerületben a </a:t>
            </a:r>
            <a:r>
              <a:rPr lang="hu-HU" sz="1800" b="0" dirty="0" err="1">
                <a:solidFill>
                  <a:srgbClr val="0E1C45"/>
                </a:solidFill>
                <a:latin typeface="Raleway" pitchFamily="2" charset="-18"/>
                <a:ea typeface="+mn-ea"/>
                <a:cs typeface="+mn-cs"/>
              </a:rPr>
              <a:t>smart</a:t>
            </a:r>
            <a:r>
              <a:rPr lang="hu-HU" sz="1800" b="0" dirty="0">
                <a:solidFill>
                  <a:srgbClr val="0E1C45"/>
                </a:solidFill>
                <a:latin typeface="Raleway" pitchFamily="2" charset="-18"/>
                <a:ea typeface="+mn-ea"/>
                <a:cs typeface="+mn-cs"/>
              </a:rPr>
              <a:t> city?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5E880FB-F51C-40D4-8F5A-B34F069CE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1832" y="1669409"/>
            <a:ext cx="2329460" cy="62302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hu-HU" dirty="0">
                <a:solidFill>
                  <a:srgbClr val="0E1C45"/>
                </a:solidFill>
                <a:latin typeface="Raleway" pitchFamily="2" charset="-18"/>
              </a:rPr>
              <a:t>Digitális technológiák alkalmazását, </a:t>
            </a:r>
          </a:p>
          <a:p>
            <a:pPr marL="0" indent="0">
              <a:lnSpc>
                <a:spcPct val="110000"/>
              </a:lnSpc>
              <a:buNone/>
            </a:pPr>
            <a:endParaRPr lang="hu-HU" dirty="0">
              <a:solidFill>
                <a:schemeClr val="tx1"/>
              </a:solidFill>
              <a:latin typeface="Raleway" pitchFamily="2" charset="-18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hu-HU" dirty="0">
              <a:solidFill>
                <a:schemeClr val="tx1"/>
              </a:solidFill>
              <a:latin typeface="Raleway" pitchFamily="2" charset="-1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hu-HU" dirty="0">
              <a:solidFill>
                <a:schemeClr val="tx1"/>
              </a:solidFill>
              <a:latin typeface="Raleway" pitchFamily="2" charset="-18"/>
              <a:cs typeface="Times New Roman" panose="02020603050405020304" pitchFamily="18" charset="0"/>
            </a:endParaRPr>
          </a:p>
        </p:txBody>
      </p:sp>
      <p:pic>
        <p:nvPicPr>
          <p:cNvPr id="6" name="Picture 2" descr="Az okos parkolón keresztül is vezet út smart citybe - Napi.hu">
            <a:extLst>
              <a:ext uri="{FF2B5EF4-FFF2-40B4-BE49-F238E27FC236}">
                <a16:creationId xmlns:a16="http://schemas.microsoft.com/office/drawing/2014/main" id="{25E5DDF2-8A7F-4B5C-96E2-8722EA29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99" y="1420399"/>
            <a:ext cx="2216331" cy="12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ennyire jellemző a környezettudatos szemlélet a cégek életében? -  DataShred Kft.">
            <a:extLst>
              <a:ext uri="{FF2B5EF4-FFF2-40B4-BE49-F238E27FC236}">
                <a16:creationId xmlns:a16="http://schemas.microsoft.com/office/drawing/2014/main" id="{57FDEC73-53F2-4A05-AB93-9FA7654AE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98" y="2835053"/>
            <a:ext cx="3348939" cy="12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 szeretet kirakósba zárva – Adventi segítség Kelenföldön | Magyarországi  Evangélikus Egyház">
            <a:extLst>
              <a:ext uri="{FF2B5EF4-FFF2-40B4-BE49-F238E27FC236}">
                <a16:creationId xmlns:a16="http://schemas.microsoft.com/office/drawing/2014/main" id="{A0ECE3F9-1B76-4480-AD7F-E9432B65A84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98" y="4249707"/>
            <a:ext cx="1671053" cy="1602486"/>
          </a:xfrm>
          <a:prstGeom prst="rect">
            <a:avLst/>
          </a:prstGeom>
          <a:noFill/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0C1508C-5040-D727-257D-87C0952C8987}"/>
              </a:ext>
            </a:extLst>
          </p:cNvPr>
          <p:cNvSpPr txBox="1"/>
          <p:nvPr/>
        </p:nvSpPr>
        <p:spPr>
          <a:xfrm>
            <a:off x="4171657" y="3086521"/>
            <a:ext cx="2135969" cy="680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hu-HU" dirty="0">
                <a:solidFill>
                  <a:srgbClr val="0E1C45"/>
                </a:solidFill>
                <a:latin typeface="Raleway" pitchFamily="2" charset="-18"/>
              </a:rPr>
              <a:t>környezettudatos szemléletet,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DFFC861-672E-FC47-222F-C430BB8555CA}"/>
              </a:ext>
            </a:extLst>
          </p:cNvPr>
          <p:cNvSpPr txBox="1"/>
          <p:nvPr/>
        </p:nvSpPr>
        <p:spPr>
          <a:xfrm>
            <a:off x="3449217" y="4848209"/>
            <a:ext cx="2858409" cy="680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hu-HU" dirty="0">
                <a:solidFill>
                  <a:srgbClr val="0E1C45"/>
                </a:solidFill>
                <a:latin typeface="Raleway" pitchFamily="2" charset="-18"/>
              </a:rPr>
              <a:t>társadalmi bevonást és széleskörű partnerséget,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1C9E9CE-EC55-5939-ED16-65EA39C4BCE6}"/>
              </a:ext>
            </a:extLst>
          </p:cNvPr>
          <p:cNvSpPr txBox="1"/>
          <p:nvPr/>
        </p:nvSpPr>
        <p:spPr>
          <a:xfrm>
            <a:off x="7520596" y="1732924"/>
            <a:ext cx="3363985" cy="189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hu-HU" dirty="0">
                <a:solidFill>
                  <a:srgbClr val="0E1C45"/>
                </a:solidFill>
                <a:latin typeface="Raleway" pitchFamily="2" charset="-18"/>
              </a:rPr>
              <a:t>és azt, hogy a kerület lakói értsék, mit jelent a „</a:t>
            </a:r>
            <a:r>
              <a:rPr lang="hu-HU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dirty="0">
                <a:solidFill>
                  <a:srgbClr val="0E1C45"/>
                </a:solidFill>
                <a:latin typeface="Raleway" pitchFamily="2" charset="-18"/>
              </a:rPr>
              <a:t> city” fogalom. Fontos, hogy nem öncélú elképzelésekről van szó, hanem a lakosok életminőségének javításáról.</a:t>
            </a:r>
          </a:p>
        </p:txBody>
      </p:sp>
    </p:spTree>
    <p:extLst>
      <p:ext uri="{BB962C8B-B14F-4D97-AF65-F5344CB8AC3E}">
        <p14:creationId xmlns:p14="http://schemas.microsoft.com/office/powerpoint/2010/main" val="304288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6A5122-9289-4E25-A772-FCC01E0D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01" y="781897"/>
            <a:ext cx="4563344" cy="338429"/>
          </a:xfrm>
        </p:spPr>
        <p:txBody>
          <a:bodyPr>
            <a:noAutofit/>
          </a:bodyPr>
          <a:lstStyle/>
          <a:p>
            <a:pPr algn="ctr"/>
            <a:r>
              <a:rPr lang="hu-HU" sz="1800" b="0" dirty="0">
                <a:solidFill>
                  <a:srgbClr val="0E1C45"/>
                </a:solidFill>
                <a:latin typeface="Raleway" pitchFamily="2" charset="-18"/>
                <a:ea typeface="+mn-ea"/>
                <a:cs typeface="+mn-cs"/>
              </a:rPr>
              <a:t>A SMART13 Akcióterv ALRENDSZEREI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8D55065-B804-DF11-B4F7-6DE91431FB37}"/>
              </a:ext>
            </a:extLst>
          </p:cNvPr>
          <p:cNvSpPr txBox="1"/>
          <p:nvPr/>
        </p:nvSpPr>
        <p:spPr>
          <a:xfrm>
            <a:off x="5160601" y="4728604"/>
            <a:ext cx="18707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gazdaság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9DD722A-02A9-6A05-8709-3299E0DD2CAE}"/>
              </a:ext>
            </a:extLst>
          </p:cNvPr>
          <p:cNvSpPr txBox="1"/>
          <p:nvPr/>
        </p:nvSpPr>
        <p:spPr>
          <a:xfrm>
            <a:off x="1761687" y="1519420"/>
            <a:ext cx="218977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kormányzás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0B61906-7AAC-9B68-E86E-0180065FD6F5}"/>
              </a:ext>
            </a:extLst>
          </p:cNvPr>
          <p:cNvSpPr txBox="1"/>
          <p:nvPr/>
        </p:nvSpPr>
        <p:spPr>
          <a:xfrm>
            <a:off x="3061981" y="2802306"/>
            <a:ext cx="26173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életkörülmények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81F0D58-A4EC-DBE7-85CA-18E26490B4A6}"/>
              </a:ext>
            </a:extLst>
          </p:cNvPr>
          <p:cNvSpPr txBox="1"/>
          <p:nvPr/>
        </p:nvSpPr>
        <p:spPr>
          <a:xfrm>
            <a:off x="4475746" y="4095915"/>
            <a:ext cx="18707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mobilitás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9A8A967-CBF1-A373-5834-D73B58570B7D}"/>
              </a:ext>
            </a:extLst>
          </p:cNvPr>
          <p:cNvSpPr txBox="1"/>
          <p:nvPr/>
        </p:nvSpPr>
        <p:spPr>
          <a:xfrm>
            <a:off x="3758267" y="3463226"/>
            <a:ext cx="20040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környezet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7FA4A06-CC5C-859E-67D0-C41751E925A3}"/>
              </a:ext>
            </a:extLst>
          </p:cNvPr>
          <p:cNvSpPr txBox="1"/>
          <p:nvPr/>
        </p:nvSpPr>
        <p:spPr>
          <a:xfrm>
            <a:off x="2407640" y="2177175"/>
            <a:ext cx="178685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emberek</a:t>
            </a:r>
          </a:p>
        </p:txBody>
      </p:sp>
      <p:pic>
        <p:nvPicPr>
          <p:cNvPr id="1026" name="Picture 2" descr="Smart technológia a gyakorlatban - Magyar Építéstechnika Szaklap">
            <a:extLst>
              <a:ext uri="{FF2B5EF4-FFF2-40B4-BE49-F238E27FC236}">
                <a16:creationId xmlns:a16="http://schemas.microsoft.com/office/drawing/2014/main" id="{AD9689DC-9359-1CA1-2A0F-A90CC98A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744" y="754348"/>
            <a:ext cx="3795359" cy="409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E0E7816-FB8D-84CD-6788-55E291540B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1" y="4080585"/>
            <a:ext cx="3631341" cy="18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0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CB6AE2-F85E-4F3B-9AE8-5A48D35AE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20" y="777932"/>
            <a:ext cx="2967848" cy="334041"/>
          </a:xfrm>
        </p:spPr>
        <p:txBody>
          <a:bodyPr>
            <a:noAutofit/>
          </a:bodyPr>
          <a:lstStyle/>
          <a:p>
            <a:pPr algn="ctr"/>
            <a:r>
              <a:rPr lang="hu-HU" sz="1800" b="0" dirty="0">
                <a:solidFill>
                  <a:srgbClr val="0E1C45"/>
                </a:solidFill>
                <a:latin typeface="Raleway" pitchFamily="2" charset="-18"/>
                <a:ea typeface="+mn-ea"/>
                <a:cs typeface="+mn-cs"/>
              </a:rPr>
              <a:t>SMART KORMÁNYZÁS</a:t>
            </a:r>
            <a:r>
              <a:rPr lang="hu-HU" dirty="0">
                <a:solidFill>
                  <a:srgbClr val="C00000"/>
                </a:solidFill>
                <a:effectLst/>
                <a:latin typeface="Raleway" pitchFamily="2" charset="-18"/>
                <a:ea typeface="Times New Roman" panose="02020603050405020304" pitchFamily="18" charset="0"/>
              </a:rPr>
              <a:t/>
            </a:r>
            <a:br>
              <a:rPr lang="hu-HU" dirty="0">
                <a:solidFill>
                  <a:srgbClr val="C00000"/>
                </a:solidFill>
                <a:effectLst/>
                <a:latin typeface="Raleway" pitchFamily="2" charset="-18"/>
                <a:ea typeface="Times New Roman" panose="02020603050405020304" pitchFamily="18" charset="0"/>
              </a:rPr>
            </a:br>
            <a:endParaRPr lang="hu-HU" dirty="0">
              <a:solidFill>
                <a:srgbClr val="C00000"/>
              </a:solidFill>
              <a:latin typeface="Raleway" pitchFamily="2" charset="-18"/>
            </a:endParaRP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DB1D2301-979A-4F04-B5ED-02153EB1A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841" y="1352157"/>
            <a:ext cx="5835019" cy="3096671"/>
          </a:xfrm>
        </p:spPr>
        <p:txBody>
          <a:bodyPr>
            <a:normAutofit/>
          </a:bodyPr>
          <a:lstStyle/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Open Data alapú szolgáltatásfejlesztés feltételeinek előkészítése-, együttműködés felsőoktatási intézményekkel.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E-ügyintézés továbbfejlesztése, a meglévő alkalmazásokra épülő további funkciók bevezetése.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Közösségi költségvetés bevezetése.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City megoldások népszerűsítésére, kommunikációs kampányok szervezése. </a:t>
            </a:r>
          </a:p>
          <a:p>
            <a:pPr algn="just"/>
            <a:endParaRPr lang="hu-H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hu-HU" dirty="0"/>
          </a:p>
        </p:txBody>
      </p:sp>
      <p:pic>
        <p:nvPicPr>
          <p:cNvPr id="7" name="Picture 4" descr="Elsősorban az elektronikus ügyintézés ajánlott">
            <a:extLst>
              <a:ext uri="{FF2B5EF4-FFF2-40B4-BE49-F238E27FC236}">
                <a16:creationId xmlns:a16="http://schemas.microsoft.com/office/drawing/2014/main" id="{B3373A75-94A3-4E6D-80DB-5F7762DF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26" y="1352157"/>
            <a:ext cx="3515596" cy="242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dén is elindult a közösségi költségvetés - Budapest13">
            <a:extLst>
              <a:ext uri="{FF2B5EF4-FFF2-40B4-BE49-F238E27FC236}">
                <a16:creationId xmlns:a16="http://schemas.microsoft.com/office/drawing/2014/main" id="{247D552E-0E31-3C32-6A32-4D11B24DE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32" y="4570051"/>
            <a:ext cx="2347516" cy="15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47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740859-9718-4E5D-A79A-BB590B54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420" y="761705"/>
            <a:ext cx="2375566" cy="318178"/>
          </a:xfrm>
        </p:spPr>
        <p:txBody>
          <a:bodyPr>
            <a:noAutofit/>
          </a:bodyPr>
          <a:lstStyle/>
          <a:p>
            <a:pPr algn="ctr"/>
            <a:r>
              <a:rPr lang="hu-HU" sz="1800" b="0" dirty="0">
                <a:solidFill>
                  <a:srgbClr val="0E1C45"/>
                </a:solidFill>
                <a:latin typeface="Raleway" pitchFamily="2" charset="-18"/>
                <a:ea typeface="+mn-ea"/>
                <a:cs typeface="+mn-cs"/>
              </a:rPr>
              <a:t>SMART EMBEREK</a:t>
            </a:r>
            <a:r>
              <a:rPr lang="hu-HU" sz="3330" dirty="0">
                <a:effectLst/>
                <a:latin typeface="Raleway" pitchFamily="2" charset="-18"/>
                <a:ea typeface="Times New Roman" panose="02020603050405020304" pitchFamily="18" charset="0"/>
              </a:rPr>
              <a:t/>
            </a:r>
            <a:br>
              <a:rPr lang="hu-HU" sz="3330" dirty="0">
                <a:effectLst/>
                <a:latin typeface="Raleway" pitchFamily="2" charset="-18"/>
                <a:ea typeface="Times New Roman" panose="02020603050405020304" pitchFamily="18" charset="0"/>
              </a:rPr>
            </a:br>
            <a:endParaRPr lang="hu-HU" sz="3330" dirty="0">
              <a:latin typeface="Raleway" pitchFamily="2" charset="-18"/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4C678BD-6495-4BEA-806E-E1BB51843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644" y="1286632"/>
            <a:ext cx="5550028" cy="3034582"/>
          </a:xfrm>
        </p:spPr>
        <p:txBody>
          <a:bodyPr>
            <a:noAutofit/>
          </a:bodyPr>
          <a:lstStyle/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A közterületi fejlesztéseknél, beruházásoknál workshopok szervezése.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Óvodákban digitális okosterem, a DIOO digitális óvodai oktató program folyamatos használta.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Kismamák számára 4+3 modulos ECDL vizsgára való ingyenes felkészítés és vizsga szervezése.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Informatikai oktatások, képzések szervezése a kerületi idősek számára a nyugdíjas klubokban.</a:t>
            </a:r>
          </a:p>
          <a:p>
            <a:pPr marL="0" indent="0" algn="just">
              <a:lnSpc>
                <a:spcPct val="106000"/>
              </a:lnSpc>
              <a:spcAft>
                <a:spcPts val="800"/>
              </a:spcAft>
              <a:buNone/>
            </a:pPr>
            <a:endParaRPr lang="hu-HU" dirty="0">
              <a:effectLst/>
              <a:latin typeface="Raleway" pitchFamily="2" charset="-18"/>
              <a:ea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hu-HU" dirty="0">
              <a:effectLst/>
              <a:latin typeface="Raleway" pitchFamily="2" charset="-18"/>
              <a:ea typeface="Times New Roman" panose="02020603050405020304" pitchFamily="18" charset="0"/>
            </a:endParaRPr>
          </a:p>
          <a:p>
            <a:endParaRPr lang="hu-HU" dirty="0">
              <a:latin typeface="Raleway" pitchFamily="2" charset="-18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CD5BCC30-ACE9-472F-83BE-56DFBC82D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368" y="1079883"/>
            <a:ext cx="3830711" cy="197664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1DC9C366-0C0A-42F1-9989-F4E8E96F7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007" y="4178371"/>
            <a:ext cx="3488998" cy="180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11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B140A0-BF43-449E-8D7E-C17EB41AF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0" y="674167"/>
            <a:ext cx="3406428" cy="384603"/>
          </a:xfrm>
        </p:spPr>
        <p:txBody>
          <a:bodyPr>
            <a:noAutofit/>
          </a:bodyPr>
          <a:lstStyle/>
          <a:p>
            <a:pPr algn="ctr"/>
            <a:r>
              <a:rPr lang="hu-HU" sz="1800" b="0" dirty="0">
                <a:solidFill>
                  <a:srgbClr val="0E1C45"/>
                </a:solidFill>
                <a:latin typeface="Raleway" pitchFamily="2" charset="-18"/>
                <a:ea typeface="+mn-ea"/>
                <a:cs typeface="+mn-cs"/>
              </a:rPr>
              <a:t>SMART ÉLETKÖRÜLMÉNYEK</a:t>
            </a:r>
          </a:p>
        </p:txBody>
      </p:sp>
      <p:sp>
        <p:nvSpPr>
          <p:cNvPr id="8" name="Tartalom helye 3">
            <a:extLst>
              <a:ext uri="{FF2B5EF4-FFF2-40B4-BE49-F238E27FC236}">
                <a16:creationId xmlns:a16="http://schemas.microsoft.com/office/drawing/2014/main" id="{14362CE2-EA40-404D-9785-5FA86F286E91}"/>
              </a:ext>
            </a:extLst>
          </p:cNvPr>
          <p:cNvSpPr txBox="1">
            <a:spLocks/>
          </p:cNvSpPr>
          <p:nvPr/>
        </p:nvSpPr>
        <p:spPr>
          <a:xfrm>
            <a:off x="844470" y="1225200"/>
            <a:ext cx="4874284" cy="2942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10000"/>
              </a:lnSpc>
              <a:buSzPct val="80000"/>
              <a:buFont typeface="Wingdings 3" charset="2"/>
              <a:buChar char=""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Mobil applikáció moduljainak folyamatos bevezetése.</a:t>
            </a:r>
          </a:p>
          <a:p>
            <a:pPr marL="0" algn="just">
              <a:lnSpc>
                <a:spcPct val="110000"/>
              </a:lnSpc>
              <a:buSzPct val="80000"/>
              <a:buFont typeface="Wingdings 3" charset="2"/>
              <a:buChar char=""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Jelzőrendszeres házi segítségnyújtás szervezése, továbbfejlesztése.</a:t>
            </a:r>
          </a:p>
          <a:p>
            <a:pPr marL="0" algn="just">
              <a:lnSpc>
                <a:spcPct val="110000"/>
              </a:lnSpc>
              <a:buSzPct val="80000"/>
              <a:buFont typeface="Wingdings 3" charset="2"/>
              <a:buChar char=""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Közterületi-, parki wifi hálózat kiépítése és okos padok telepítése.</a:t>
            </a:r>
          </a:p>
          <a:p>
            <a:pPr marL="0" algn="just">
              <a:lnSpc>
                <a:spcPct val="110000"/>
              </a:lnSpc>
              <a:buSzPct val="80000"/>
              <a:buFont typeface="Wingdings 3" charset="2"/>
              <a:buChar char=""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Köznevelési intézményekben elektronikus csoportnapló bevezetése.</a:t>
            </a:r>
          </a:p>
          <a:p>
            <a:endParaRPr lang="hu-HU" sz="18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B5DD3C1-084C-4E58-9334-6B6AE8CF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396" y="1225200"/>
            <a:ext cx="3980906" cy="205414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A05584A-9357-481A-B6A1-F63A72C2F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89" y="4008826"/>
            <a:ext cx="3703625" cy="191107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A59E7E2-5344-4570-9453-A149C4AC8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251" y="4008826"/>
            <a:ext cx="2700673" cy="152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65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C40028-3DEA-4A30-888C-1D264D20B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82" y="779907"/>
            <a:ext cx="2469499" cy="346543"/>
          </a:xfrm>
        </p:spPr>
        <p:txBody>
          <a:bodyPr>
            <a:normAutofit fontScale="90000"/>
          </a:bodyPr>
          <a:lstStyle/>
          <a:p>
            <a:r>
              <a:rPr lang="hu-HU" sz="1800" b="0" dirty="0">
                <a:solidFill>
                  <a:srgbClr val="0E1C45"/>
                </a:solidFill>
                <a:latin typeface="Raleway" pitchFamily="2" charset="-18"/>
                <a:ea typeface="+mn-ea"/>
                <a:cs typeface="+mn-cs"/>
              </a:rPr>
              <a:t>SMART KÖRNYEZET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46CA60C-2C61-4A2A-B40E-F67DE3662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05" y="1126450"/>
            <a:ext cx="5678614" cy="2688714"/>
          </a:xfrm>
        </p:spPr>
        <p:txBody>
          <a:bodyPr>
            <a:normAutofit lnSpcReduction="10000"/>
          </a:bodyPr>
          <a:lstStyle/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Az önkormányzati intézmények energiatakarékossági szempontokat előtérbe helyező felújítása.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Parki vízórák leolvasása </a:t>
            </a:r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applikációval.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Talajvizes öntözőhálózat távprogramozása.</a:t>
            </a:r>
          </a:p>
          <a:p>
            <a:pPr marL="0" algn="just">
              <a:lnSpc>
                <a:spcPct val="110000"/>
              </a:lnSpc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Társasházaknak meghirdetett környezetvédelmi, udvarzöldítési pályázatok, tető és homlokzatzöldítési tevékenység támogatása.</a:t>
            </a:r>
          </a:p>
          <a:p>
            <a:pPr marL="0" indent="0">
              <a:buNone/>
            </a:pPr>
            <a:endParaRPr lang="hu-HU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55C5A7C-7083-45B4-B30E-4DE337B8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69" y="3755543"/>
            <a:ext cx="4236438" cy="218600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5B18510-3EF9-4321-A6B8-8DEFF21BC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496" y="808532"/>
            <a:ext cx="4094099" cy="211255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0058EDD-AC0F-4B7B-ADEE-475A3A6F9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003" y="3755543"/>
            <a:ext cx="2736842" cy="18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9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822EF2-884F-45D8-8D76-91A89042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8" y="804927"/>
            <a:ext cx="2144153" cy="256768"/>
          </a:xfrm>
        </p:spPr>
        <p:txBody>
          <a:bodyPr>
            <a:noAutofit/>
          </a:bodyPr>
          <a:lstStyle/>
          <a:p>
            <a:pPr algn="ctr"/>
            <a:r>
              <a:rPr lang="hu-HU" sz="1600" b="0" dirty="0">
                <a:solidFill>
                  <a:srgbClr val="0E1C45"/>
                </a:solidFill>
                <a:latin typeface="Raleway" pitchFamily="2" charset="-18"/>
                <a:ea typeface="+mn-ea"/>
                <a:cs typeface="+mn-cs"/>
              </a:rPr>
              <a:t>SMART KÖRNYEZET</a:t>
            </a:r>
            <a:r>
              <a:rPr lang="hu-HU" sz="2800" b="1" dirty="0">
                <a:latin typeface="Raleway" pitchFamily="2" charset="-18"/>
              </a:rPr>
              <a:t/>
            </a:r>
            <a:br>
              <a:rPr lang="hu-HU" sz="2800" b="1" dirty="0">
                <a:latin typeface="Raleway" pitchFamily="2" charset="-18"/>
              </a:rPr>
            </a:br>
            <a:endParaRPr lang="hu-HU" sz="2800" b="1" dirty="0">
              <a:latin typeface="Raleway" pitchFamily="2" charset="-18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C9C95E33-5271-4F47-B49A-FADBCB6B4613}"/>
              </a:ext>
            </a:extLst>
          </p:cNvPr>
          <p:cNvSpPr txBox="1"/>
          <p:nvPr/>
        </p:nvSpPr>
        <p:spPr>
          <a:xfrm>
            <a:off x="4606857" y="2114304"/>
            <a:ext cx="17483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100 lakásos passzívház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31364B2-D307-415A-A922-4C3B2DDD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28" y="1248598"/>
            <a:ext cx="3744101" cy="249365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C5D10F9-4EF2-40DC-683C-D72091BC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426" y="3110979"/>
            <a:ext cx="2763970" cy="249365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3820EB4-9719-6A11-7EBA-C4F03984884A}"/>
              </a:ext>
            </a:extLst>
          </p:cNvPr>
          <p:cNvSpPr txBox="1"/>
          <p:nvPr/>
        </p:nvSpPr>
        <p:spPr>
          <a:xfrm>
            <a:off x="8465779" y="3876430"/>
            <a:ext cx="154986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Ákombákom Tagóvoda 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4B4C67F7-D28B-58DF-485D-5B173D8BF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590" y="3859294"/>
            <a:ext cx="2611453" cy="2300322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C9F71FD5-912A-9E90-47A4-CA9FF970E4C1}"/>
              </a:ext>
            </a:extLst>
          </p:cNvPr>
          <p:cNvSpPr txBox="1"/>
          <p:nvPr/>
        </p:nvSpPr>
        <p:spPr>
          <a:xfrm>
            <a:off x="1170001" y="4640308"/>
            <a:ext cx="134853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Meséskert Tagóvoda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F30FC50-E26F-4C8E-31A5-C63F06D53258}"/>
              </a:ext>
            </a:extLst>
          </p:cNvPr>
          <p:cNvSpPr txBox="1"/>
          <p:nvPr/>
        </p:nvSpPr>
        <p:spPr>
          <a:xfrm>
            <a:off x="7008344" y="833886"/>
            <a:ext cx="4234207" cy="208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buClr>
                <a:schemeClr val="accent1"/>
              </a:buClr>
              <a:buSzPct val="80000"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Társasházi kamatmentes támogatás az 1995 óta:</a:t>
            </a:r>
          </a:p>
          <a:p>
            <a:pPr indent="-342900" algn="just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3,1 milliárd forint önkormányzati kamatmentes támogatás,</a:t>
            </a:r>
          </a:p>
          <a:p>
            <a:pPr indent="-342900" algn="just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7 milliárd forint értékű beruházás,</a:t>
            </a:r>
          </a:p>
          <a:p>
            <a:pPr indent="-342900" algn="just">
              <a:lnSpc>
                <a:spcPct val="11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összesen 873 lakóház és 49 502 albetét.</a:t>
            </a:r>
          </a:p>
        </p:txBody>
      </p:sp>
    </p:spTree>
    <p:extLst>
      <p:ext uri="{BB962C8B-B14F-4D97-AF65-F5344CB8AC3E}">
        <p14:creationId xmlns:p14="http://schemas.microsoft.com/office/powerpoint/2010/main" val="70890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2B097259-8A76-43D5-9092-CBDAEBE6067B}"/>
              </a:ext>
            </a:extLst>
          </p:cNvPr>
          <p:cNvSpPr txBox="1"/>
          <p:nvPr/>
        </p:nvSpPr>
        <p:spPr>
          <a:xfrm>
            <a:off x="789876" y="1262304"/>
            <a:ext cx="5306124" cy="3015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-342900" algn="just" fontAlgn="auto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Smart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parkolási rendszer bővítése</a:t>
            </a:r>
          </a:p>
          <a:p>
            <a:pPr marR="0" lvl="0" indent="-342900" algn="just" fontAlgn="auto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biztonságos és kényelmes gyalogosfelületek kialakítása, kijelölt gyalogátkelőhelyek kialakítása, </a:t>
            </a:r>
          </a:p>
          <a:p>
            <a:pPr marR="0" lvl="0" indent="-342900" algn="just" fontAlgn="auto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Európai Mobilitási Hét programjai,</a:t>
            </a:r>
          </a:p>
          <a:p>
            <a:pPr marR="0" lvl="0" indent="-342900" algn="just" fontAlgn="auto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kerékpáros közlekedés, </a:t>
            </a:r>
            <a:r>
              <a:rPr lang="hu-HU" sz="1700" dirty="0" err="1">
                <a:solidFill>
                  <a:srgbClr val="0E1C45"/>
                </a:solidFill>
                <a:latin typeface="Raleway" pitchFamily="2" charset="-18"/>
              </a:rPr>
              <a:t>mikromobilitási</a:t>
            </a: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 pontok tervezése és kijelölése,</a:t>
            </a:r>
          </a:p>
          <a:p>
            <a:pPr marR="0" lvl="0" indent="-342900" algn="just" fontAlgn="auto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elektromos töltőállomások létesítése,</a:t>
            </a:r>
          </a:p>
          <a:p>
            <a:pPr marR="0" lvl="0" indent="-342900" algn="just" fontAlgn="auto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hu-HU" sz="1700" dirty="0">
                <a:solidFill>
                  <a:srgbClr val="0E1C45"/>
                </a:solidFill>
                <a:latin typeface="Raleway" pitchFamily="2" charset="-18"/>
              </a:rPr>
              <a:t>route4U akadálymentes applikáció.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FC83B11-F2B0-4908-A73E-51077A466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279" y="3230512"/>
            <a:ext cx="2950158" cy="2388625"/>
          </a:xfrm>
          <a:prstGeom prst="rect">
            <a:avLst/>
          </a:prstGeom>
        </p:spPr>
      </p:pic>
      <p:sp>
        <p:nvSpPr>
          <p:cNvPr id="13" name="Cím 1">
            <a:extLst>
              <a:ext uri="{FF2B5EF4-FFF2-40B4-BE49-F238E27FC236}">
                <a16:creationId xmlns:a16="http://schemas.microsoft.com/office/drawing/2014/main" id="{239D949E-9856-414E-A3ED-32DE21D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89" y="774501"/>
            <a:ext cx="2182692" cy="341236"/>
          </a:xfrm>
        </p:spPr>
        <p:txBody>
          <a:bodyPr>
            <a:noAutofit/>
          </a:bodyPr>
          <a:lstStyle/>
          <a:p>
            <a:pPr algn="ctr"/>
            <a:r>
              <a:rPr lang="hu-HU" sz="1600" b="0" dirty="0">
                <a:solidFill>
                  <a:srgbClr val="0E1C45"/>
                </a:solidFill>
                <a:latin typeface="Raleway" pitchFamily="2" charset="-18"/>
                <a:ea typeface="+mn-ea"/>
                <a:cs typeface="+mn-cs"/>
              </a:rPr>
              <a:t>SMART MOBILITÁS</a:t>
            </a:r>
            <a:r>
              <a:rPr lang="hu-HU" sz="33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3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300" dirty="0">
              <a:solidFill>
                <a:schemeClr val="tx1"/>
              </a:solidFill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5F8B470D-213B-48AB-94AB-34F10B73B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279" y="774501"/>
            <a:ext cx="2950158" cy="221137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32E54AD-087A-4747-B6A1-C6F90BBEE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572" y="774501"/>
            <a:ext cx="1530883" cy="332390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A0D7378-56DB-4DF2-85CB-9A8C48F37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474" y="4349197"/>
            <a:ext cx="1296835" cy="1733310"/>
          </a:xfrm>
          <a:prstGeom prst="rect">
            <a:avLst/>
          </a:prstGeom>
        </p:spPr>
      </p:pic>
      <p:pic>
        <p:nvPicPr>
          <p:cNvPr id="5" name="Picture 2" descr="Szellemi Tulajdon">
            <a:extLst>
              <a:ext uri="{FF2B5EF4-FFF2-40B4-BE49-F238E27FC236}">
                <a16:creationId xmlns:a16="http://schemas.microsoft.com/office/drawing/2014/main" id="{E620C63A-65FC-0DC9-D760-2ADBCD9DD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39" y="4710050"/>
            <a:ext cx="1981866" cy="7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611292"/>
      </p:ext>
    </p:extLst>
  </p:cSld>
  <p:clrMapOvr>
    <a:masterClrMapping/>
  </p:clrMapOvr>
</p:sld>
</file>

<file path=ppt/theme/theme1.xml><?xml version="1.0" encoding="utf-8"?>
<a:theme xmlns:a="http://schemas.openxmlformats.org/drawingml/2006/main" name="Dimenzió">
  <a:themeElements>
    <a:clrScheme name="Dimenzió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3943</TotalTime>
  <Words>419</Words>
  <Application>Microsoft Office PowerPoint</Application>
  <PresentationFormat>Szélesvásznú</PresentationFormat>
  <Paragraphs>64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9" baseType="lpstr">
      <vt:lpstr>Arial</vt:lpstr>
      <vt:lpstr>Calibri</vt:lpstr>
      <vt:lpstr>Raleway</vt:lpstr>
      <vt:lpstr>Times New Roman</vt:lpstr>
      <vt:lpstr>Trebuchet MS</vt:lpstr>
      <vt:lpstr>Wingdings 3</vt:lpstr>
      <vt:lpstr>Dimenzió</vt:lpstr>
      <vt:lpstr>PowerPoint-bemutató</vt:lpstr>
      <vt:lpstr>Mit jelent a XIII. kerületben a smart city?</vt:lpstr>
      <vt:lpstr>A SMART13 Akcióterv ALRENDSZEREI</vt:lpstr>
      <vt:lpstr>SMART KORMÁNYZÁS </vt:lpstr>
      <vt:lpstr>SMART EMBEREK </vt:lpstr>
      <vt:lpstr>SMART ÉLETKÖRÜLMÉNYEK</vt:lpstr>
      <vt:lpstr>SMART KÖRNYEZET</vt:lpstr>
      <vt:lpstr>SMART KÖRNYEZET </vt:lpstr>
      <vt:lpstr>SMART MOBILITÁS </vt:lpstr>
      <vt:lpstr>SMART GAZDASÁG 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Csiga Gergely</dc:creator>
  <cp:lastModifiedBy>juhasz ildiko</cp:lastModifiedBy>
  <cp:revision>269</cp:revision>
  <cp:lastPrinted>2021-10-21T08:08:20Z</cp:lastPrinted>
  <dcterms:created xsi:type="dcterms:W3CDTF">2021-04-20T15:18:56Z</dcterms:created>
  <dcterms:modified xsi:type="dcterms:W3CDTF">2023-02-20T09:31:51Z</dcterms:modified>
</cp:coreProperties>
</file>