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805" r:id="rId2"/>
  </p:sldMasterIdLst>
  <p:notesMasterIdLst>
    <p:notesMasterId r:id="rId14"/>
  </p:notesMasterIdLst>
  <p:sldIdLst>
    <p:sldId id="300" r:id="rId3"/>
    <p:sldId id="295" r:id="rId4"/>
    <p:sldId id="285" r:id="rId5"/>
    <p:sldId id="257" r:id="rId6"/>
    <p:sldId id="292" r:id="rId7"/>
    <p:sldId id="276" r:id="rId8"/>
    <p:sldId id="278" r:id="rId9"/>
    <p:sldId id="280" r:id="rId10"/>
    <p:sldId id="296" r:id="rId11"/>
    <p:sldId id="283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FFCC"/>
    <a:srgbClr val="00AF96"/>
    <a:srgbClr val="007DAB"/>
    <a:srgbClr val="683C33"/>
    <a:srgbClr val="F49400"/>
    <a:srgbClr val="AFCA0B"/>
    <a:srgbClr val="91CDAA"/>
    <a:srgbClr val="19506E"/>
    <a:srgbClr val="A5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2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-95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9058-BB24-451F-806D-36CED9AA2533}" type="datetimeFigureOut">
              <a:rPr lang="hu-HU" smtClean="0"/>
              <a:t>2023. 02. 04.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84A1-1C36-4E33-BD46-ED30E74DF0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16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8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7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01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968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74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9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07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954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84A1-1C36-4E33-BD46-ED30E74DF04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5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t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p_ppt_bg-17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99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6429630" y="5239293"/>
            <a:ext cx="2357188" cy="8817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buNone/>
              <a:defRPr sz="85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4" y="419100"/>
            <a:ext cx="1084263" cy="6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896" y="3634469"/>
            <a:ext cx="8592065" cy="2921433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" y="768350"/>
            <a:ext cx="9144000" cy="2657475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None/>
              <a:defRPr baseline="0"/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35178" y="194580"/>
            <a:ext cx="5395784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Cím</a:t>
            </a:r>
          </a:p>
        </p:txBody>
      </p:sp>
    </p:spTree>
    <p:extLst>
      <p:ext uri="{BB962C8B-B14F-4D97-AF65-F5344CB8AC3E}">
        <p14:creationId xmlns:p14="http://schemas.microsoft.com/office/powerpoint/2010/main" val="44372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896" y="2245754"/>
            <a:ext cx="4127158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665" y="2245754"/>
            <a:ext cx="4201297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5178" y="194580"/>
            <a:ext cx="5395784" cy="365125"/>
          </a:xfrm>
        </p:spPr>
        <p:txBody>
          <a:bodyPr/>
          <a:lstStyle/>
          <a:p>
            <a:fld id="{3169AC6F-9CFA-4701-9BAF-0A38CB9B0074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8896" y="719353"/>
            <a:ext cx="859206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AC6F-9CFA-4701-9BAF-0A38CB9B007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896" y="719353"/>
            <a:ext cx="859206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9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AC6F-9CFA-4701-9BAF-0A38CB9B007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AC6F-9CFA-4701-9BAF-0A38CB9B0074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AC6F-9CFA-4701-9BAF-0A38CB9B0074}" type="slidenum">
              <a:rPr lang="hu-HU" smtClean="0"/>
              <a:t>‹#›</a:t>
            </a:fld>
            <a:endParaRPr lang="hu-HU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AC6F-9CFA-4701-9BAF-0A38CB9B0074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363" y="224153"/>
            <a:ext cx="1800225" cy="3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 </a:t>
            </a:r>
            <a:fld id="{3169AC6F-9CFA-4701-9BAF-0A38CB9B0074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February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664" r:id="rId13"/>
    <p:sldLayoutId id="214748366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eszthelyi@bkik.h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84024" y="3160942"/>
            <a:ext cx="8592065" cy="1639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Gazdaságfejlesztés az okos városban</a:t>
            </a: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február 16</a:t>
            </a:r>
          </a:p>
          <a:p>
            <a:pPr marL="0" indent="0" algn="ctr">
              <a:buNone/>
            </a:pP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City &amp; Smart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mtClean="0"/>
              <a:t>Cím</a:t>
            </a:r>
            <a:endParaRPr lang="hu-HU" dirty="0"/>
          </a:p>
        </p:txBody>
      </p:sp>
      <p:pic>
        <p:nvPicPr>
          <p:cNvPr id="11" name="Kép helye 10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22321"/>
          <a:stretch>
            <a:fillRect/>
          </a:stretch>
        </p:blipFill>
        <p:spPr>
          <a:xfrm>
            <a:off x="-2274" y="0"/>
            <a:ext cx="9144000" cy="2906486"/>
          </a:xfrm>
        </p:spPr>
      </p:pic>
      <p:sp>
        <p:nvSpPr>
          <p:cNvPr id="12" name="Szövegdoboz 11"/>
          <p:cNvSpPr txBox="1"/>
          <p:nvPr/>
        </p:nvSpPr>
        <p:spPr>
          <a:xfrm>
            <a:off x="4569726" y="5331278"/>
            <a:ext cx="4506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/>
              <a:t>Nemzetközi és Külgazdasági Kollégium</a:t>
            </a:r>
          </a:p>
          <a:p>
            <a:pPr algn="ctr"/>
            <a:r>
              <a:rPr lang="hu-HU" b="1" i="1" dirty="0" smtClean="0"/>
              <a:t>Smart City Szekció</a:t>
            </a:r>
          </a:p>
          <a:p>
            <a:pPr algn="ctr"/>
            <a:r>
              <a:rPr lang="hu-HU" i="1" dirty="0" smtClean="0"/>
              <a:t>Keszthelyi Péter</a:t>
            </a:r>
          </a:p>
          <a:p>
            <a:pPr algn="ctr"/>
            <a:r>
              <a:rPr lang="hu-HU" i="1" dirty="0" err="1" smtClean="0"/>
              <a:t>keszthelyi.peter</a:t>
            </a:r>
            <a:r>
              <a:rPr lang="hu-HU" i="1" dirty="0" smtClean="0"/>
              <a:t>@</a:t>
            </a:r>
            <a:r>
              <a:rPr lang="hu-HU" i="1" dirty="0" err="1" smtClean="0"/>
              <a:t>bkik.hu</a:t>
            </a:r>
            <a:endParaRPr lang="hu-HU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5254573"/>
            <a:ext cx="1216479" cy="8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173582" y="2850698"/>
            <a:ext cx="8617679" cy="283164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okos város együttműködések 2023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City Summit &amp; Expo         Taipei –</a:t>
            </a:r>
            <a:r>
              <a:rPr lang="hu-H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Kaohsziungh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március 27-április 1. 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Főváros, Neumann Non Profit kft. MGYOSZ. A kamarai delegációban több, mint 10 vállalkozás veszt részt. Önálló BKIK Stand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City Expo World </a:t>
            </a:r>
            <a:r>
              <a:rPr lang="hu-H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Barcelona november 7-9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Tajvanihoz hasonló szervezés. Budapesti kerületek önálló bekapcsolódás is lehetséges. Előkészítés folyamatban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4" b="28214"/>
          <a:stretch>
            <a:fillRect/>
          </a:stretch>
        </p:blipFill>
        <p:spPr>
          <a:xfrm>
            <a:off x="0" y="196850"/>
            <a:ext cx="9144000" cy="2657475"/>
          </a:xfrm>
        </p:spPr>
      </p:pic>
      <p:sp>
        <p:nvSpPr>
          <p:cNvPr id="2" name="Szövegdoboz 1"/>
          <p:cNvSpPr txBox="1"/>
          <p:nvPr/>
        </p:nvSpPr>
        <p:spPr>
          <a:xfrm>
            <a:off x="146956" y="5780314"/>
            <a:ext cx="881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Norvégia és Kanada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megkezdett on-line ill. hibrid fórumok folytatása,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üzleti delegációk budapesti látogatása is előkészítés alatt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14" y="5483826"/>
            <a:ext cx="1151166" cy="7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-1361303" y="2075091"/>
            <a:ext cx="3010490" cy="292143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endParaRPr lang="en-GB" sz="2100" b="1" dirty="0" smtClean="0">
              <a:solidFill>
                <a:srgbClr val="00AF96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GB" sz="2100" b="1" dirty="0" smtClean="0">
              <a:solidFill>
                <a:srgbClr val="00AF96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hu-HU" sz="3200" b="1" i="1" dirty="0" smtClean="0">
              <a:solidFill>
                <a:srgbClr val="00AF96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4" b="14374"/>
          <a:stretch>
            <a:fillRect/>
          </a:stretch>
        </p:blipFill>
        <p:spPr>
          <a:xfrm>
            <a:off x="0" y="4200525"/>
            <a:ext cx="9144000" cy="2657475"/>
          </a:xfrm>
        </p:spPr>
      </p:pic>
      <p:pic>
        <p:nvPicPr>
          <p:cNvPr id="14" name="Kép hely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1" b="27391"/>
          <a:stretch>
            <a:fillRect/>
          </a:stretch>
        </p:blipFill>
        <p:spPr>
          <a:xfrm>
            <a:off x="0" y="-97974"/>
            <a:ext cx="9144000" cy="444137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18957" y="4465863"/>
            <a:ext cx="409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https://bkik.hu/hu/kulgazdasag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96026" y="6403913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chemeClr val="bg1"/>
                </a:solidFill>
              </a:rPr>
              <a:t>Nemzetközi és Külgazdasági Kollégium Smart City Szekció</a:t>
            </a:r>
            <a:endParaRPr lang="hu-HU" b="1" i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6137" y="3235288"/>
            <a:ext cx="4094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 sikert a mai fórumhoz</a:t>
            </a:r>
          </a:p>
          <a:p>
            <a:r>
              <a:rPr lang="hu-H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az okos folytatáshoz</a:t>
            </a:r>
            <a:endParaRPr lang="hu-H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38896" y="2645229"/>
            <a:ext cx="8790803" cy="4098471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GB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Economy 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 – Ipar, (különösen energetika, korszerű termelés, automatika és logisztika) - Vállalkozás (Innováció, és vállalkozói gondolkodás)</a:t>
            </a:r>
          </a:p>
          <a:p>
            <a:pPr marL="274320">
              <a:defRPr/>
            </a:pPr>
            <a:r>
              <a:rPr lang="en-GB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Environment 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Környezetvédelem, környezettudatosság - biztonság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tiszta ivóvíz, hatékony közlekedés (tömegközlekedés, közlekedésszervezés, közlekedési kultúra), hulladékgazdálkodás</a:t>
            </a:r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>
              <a:defRPr/>
            </a:pPr>
            <a:r>
              <a:rPr lang="en-GB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Mobility 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 megosztás, tömegközlekedés, szállítás szervezés és tervezés, közlekedés kommunikáció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>
              <a:defRPr/>
            </a:pPr>
            <a:r>
              <a:rPr lang="en-GB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Living 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Egészséges környezet és egészséges élettér a városban – környezetminőség, komfort, biztonság és egészségszolgáltatás,</a:t>
            </a:r>
            <a:endParaRPr lang="en-GB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fontAlgn="auto">
              <a:spcAft>
                <a:spcPts val="0"/>
              </a:spcAft>
              <a:defRPr/>
            </a:pPr>
            <a:r>
              <a:rPr lang="en-GB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People 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Okos emberek – kiteljesedett emberi képességek, fejlett oktatás, magasan integrált és szociálisan érzékeny társadalom,</a:t>
            </a:r>
            <a:endParaRPr lang="en-GB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fontAlgn="auto">
              <a:spcAft>
                <a:spcPts val="0"/>
              </a:spcAft>
              <a:defRPr/>
            </a:pPr>
            <a:r>
              <a:rPr lang="en-GB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Governance</a:t>
            </a:r>
            <a:r>
              <a:rPr lang="en-GB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Okos állam és önkormányzati, gazdasági önkormányzati szolgáltatások – integrált. magas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digitalizációval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rendelkező szolgáltató rendszer</a:t>
            </a:r>
            <a:endParaRPr lang="en-GB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helye 12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24167"/>
          <a:stretch>
            <a:fillRect/>
          </a:stretch>
        </p:blipFill>
        <p:spPr>
          <a:xfrm>
            <a:off x="0" y="0"/>
            <a:ext cx="9144000" cy="2657475"/>
          </a:xfrm>
        </p:spPr>
      </p:pic>
    </p:spTree>
    <p:extLst>
      <p:ext uri="{BB962C8B-B14F-4D97-AF65-F5344CB8AC3E}">
        <p14:creationId xmlns:p14="http://schemas.microsoft.com/office/powerpoint/2010/main" val="31128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38896" y="3004457"/>
            <a:ext cx="8414731" cy="355144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Versenyképes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gazdaság, helyi vállalkozások támogatása </a:t>
            </a:r>
            <a:endParaRPr lang="en-GB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0000"/>
              </a:lnSpc>
              <a:buNone/>
            </a:pP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tapasztalatok, kapcsolatok és piac,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professzionális mentor programok, 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inkubátorházak, tréningek és tanácsadások.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ámogatás - start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mikro vállalkozás, KKV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megbízhatóság és minőség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regionális kamarai szolgáltató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irodák</a:t>
            </a:r>
          </a:p>
          <a:p>
            <a:pPr marL="742950" lvl="1" indent="-285750" algn="just">
              <a:lnSpc>
                <a:spcPct val="110000"/>
              </a:lnSpc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fenntarthatóság, társadalmi felelősségvállalás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28"/>
            <a:ext cx="9144000" cy="2890157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25192"/>
            <a:ext cx="865414" cy="8654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65" y="4161344"/>
            <a:ext cx="1175656" cy="7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176334" y="3236788"/>
            <a:ext cx="88541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alt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és Külgazdasági Kollégium  Smart City  szekció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kamarai tagozatok, tagcsoportok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 Bevásárló és Tematikus Utcák Menedzsment kft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Neumann János Non Profit kft.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Főváros, BVK,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DCCF Duna menti kamarák szövetsége</a:t>
            </a:r>
          </a:p>
          <a:p>
            <a:r>
              <a:rPr lang="hu-HU" alt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partnerek</a:t>
            </a:r>
          </a:p>
          <a:p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Barcelona, Berlin, Bodó, Dublin, London, Oslo, Taipei </a:t>
            </a:r>
            <a:endParaRPr lang="en-GB" alt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00149" y="3960063"/>
            <a:ext cx="46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44" y="16326"/>
            <a:ext cx="9198644" cy="3284183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6" y="4284814"/>
            <a:ext cx="1435826" cy="9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353638" y="2773163"/>
            <a:ext cx="8643847" cy="3956634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Környezettudatos energiafelhasználás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épületállomány energetikai felmérése, értékelése,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energiatudatos épületek, városrészek, 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meglévő épületállomány és városszerkezet megújítás, 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ösztönző szabályozók, minősítési rendszerek támogatása,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technológiák bevezetésének és elterjesztésének támogatása, </a:t>
            </a:r>
          </a:p>
          <a:p>
            <a:pPr marL="914400" lvl="1" indent="-457200" algn="just">
              <a:lnSpc>
                <a:spcPct val="120000"/>
              </a:lnSpc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projektek átvétele és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bevezetése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0" b="28230"/>
          <a:stretch>
            <a:fillRect/>
          </a:stretch>
        </p:blipFill>
        <p:spPr>
          <a:xfrm>
            <a:off x="0" y="0"/>
            <a:ext cx="9144000" cy="2657475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3508202"/>
            <a:ext cx="1200150" cy="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38897" y="2784021"/>
            <a:ext cx="8790803" cy="369840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Tudatos hulladékgazdálkodás, hasznosítás, visszaforgatás</a:t>
            </a:r>
          </a:p>
          <a:p>
            <a:pPr marL="800100" lvl="1" indent="-342900"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oktatás és tréning,</a:t>
            </a:r>
          </a:p>
          <a:p>
            <a:pPr marL="800100" lvl="1" indent="-342900"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kerületi jó gyakorlatok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terjesztése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vállalkozások mozgósítása.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technológiák támogatása, bevezetése,</a:t>
            </a:r>
          </a:p>
          <a:p>
            <a:pPr marL="800100" lvl="1" indent="-342900" algn="just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hasznosítási projektek támogatása ill. indítása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90" b="1" kern="1200">
                <a:solidFill>
                  <a:srgbClr val="19506E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Kép helye 11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3" b="28203"/>
          <a:stretch>
            <a:fillRect/>
          </a:stretch>
        </p:blipFill>
        <p:spPr>
          <a:xfrm>
            <a:off x="0" y="33573"/>
            <a:ext cx="9144000" cy="2657475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07" y="3522955"/>
            <a:ext cx="1087320" cy="7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0" y="3604914"/>
            <a:ext cx="8882744" cy="288569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Mobilitás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Korszerű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városi közlekedés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tömegközlekedés, és mobilitás - városlogisztika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szállításszervezés, közlekedésbiztonság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forgalomcsillapítás,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parkolás és tömegközlekedés   - viteldíjrendszer, különböző parkolási rendszerek továbbfejlesztése, </a:t>
            </a:r>
          </a:p>
          <a:p>
            <a:pPr algn="just"/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korszerűbb városszerkezet – kevesebb hosszú távú közlekedés –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városrész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központok regionális szolgáltatásai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90" b="1" kern="1200">
                <a:solidFill>
                  <a:srgbClr val="19506E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Mobility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373097" cy="358486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373095" y="1338098"/>
            <a:ext cx="2735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Sikeres nemzetközi</a:t>
            </a:r>
          </a:p>
          <a:p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példák bemutatása és átvétele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Külföldi és hazai</a:t>
            </a:r>
          </a:p>
          <a:p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konferenciák, fórumok kiállítások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társadalmi egyeztetés</a:t>
            </a:r>
            <a:endParaRPr lang="hu-H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5" y="10540"/>
            <a:ext cx="2770905" cy="11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0" y="2733758"/>
            <a:ext cx="9062357" cy="379767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Intelligens város – Egészséges, fenntartható városi környezet</a:t>
            </a:r>
          </a:p>
          <a:p>
            <a:pPr marL="0" indent="0" algn="just">
              <a:buNone/>
            </a:pPr>
            <a:endParaRPr lang="hu-H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gyakorlatok átvétele, kamarai partnerkapcsolatok</a:t>
            </a:r>
          </a:p>
          <a:p>
            <a:pPr algn="just"/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zöldterületek növelés és alternatív megoldások,</a:t>
            </a: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lehetőségek feltárása a kerületekben,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intelligens közösségi terek és irodák, regionális kamarai hálózat,</a:t>
            </a:r>
          </a:p>
          <a:p>
            <a:pPr algn="just"/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vízgazdálkodás.</a:t>
            </a:r>
          </a:p>
          <a:p>
            <a:pPr algn="just"/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városi hő-sziget hatások mérséklése</a:t>
            </a: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 a Dunával</a:t>
            </a:r>
            <a:endParaRPr lang="en-GB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hu-H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DCCA együttműködésben rejlő lehetőségek</a:t>
            </a:r>
            <a:r>
              <a:rPr lang="en-GB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hu-H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12" y="5347606"/>
            <a:ext cx="2619848" cy="835045"/>
          </a:xfrm>
          <a:prstGeom prst="rect">
            <a:avLst/>
          </a:prstGeom>
        </p:spPr>
      </p:pic>
      <p:pic>
        <p:nvPicPr>
          <p:cNvPr id="6" name="Kép helye 5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8" b="30828"/>
          <a:stretch>
            <a:fillRect/>
          </a:stretch>
        </p:blipFill>
        <p:spPr>
          <a:xfrm>
            <a:off x="-73478" y="0"/>
            <a:ext cx="9144000" cy="2657475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36" y="3573628"/>
            <a:ext cx="1060507" cy="7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43545" y="3472232"/>
            <a:ext cx="8714059" cy="322248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000" b="1" i="1" dirty="0" smtClean="0"/>
              <a:t>Nyitott városi kormányzás – BKIK partneri közreműködéssel</a:t>
            </a:r>
            <a:endParaRPr lang="hu-HU" sz="2000" b="1" i="1" dirty="0"/>
          </a:p>
          <a:p>
            <a:pPr marL="0" indent="0" algn="just">
              <a:buNone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Nyílt adathasználat és hozzáférés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erületekkel, fővárossal összehangolt kamarai adatbázis,</a:t>
            </a:r>
          </a:p>
          <a:p>
            <a:pPr marL="800100" lvl="1" indent="-342900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minősített kamarai ajánlással szereplő vállalkozások, </a:t>
            </a:r>
          </a:p>
          <a:p>
            <a:pPr marL="800100" lvl="1" indent="-342900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kamarai közösségi tér és Kamarai Bizalom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Nyílt várospolitika, polgárokkal, vállalkozókkal közös fejlesztés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önkormányzatokkal közös kamarai projektek indítása,</a:t>
            </a:r>
          </a:p>
          <a:p>
            <a:pPr marL="800100" lvl="1" indent="-342900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kerületi projektek támogatása és bemutatása a kamarán keresztül,  </a:t>
            </a:r>
          </a:p>
          <a:p>
            <a:pPr marL="800100" lvl="1" indent="-342900"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okos város fórumok szervezése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0" y="4220934"/>
            <a:ext cx="1034503" cy="10345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38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VA_PPT 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eaLnBrk="1" hangingPunct="1">
          <a:spcBef>
            <a:spcPct val="20000"/>
          </a:spcBef>
          <a:buFont typeface="Arial" charset="0"/>
          <a:buNone/>
          <a:defRPr sz="1600" dirty="0" smtClean="0">
            <a:solidFill>
              <a:srgbClr val="AAE1FA"/>
            </a:solidFill>
            <a:latin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VA_PPT SABLON2 [Írásvédett] [Kompatibilis üzemmód]" id="{1189509B-4720-4EC5-838B-8A2266AAD012}" vid="{7FCBA728-491F-4AA4-B567-5E998A42EF29}"/>
    </a:ext>
  </a:extLst>
</a:theme>
</file>

<file path=ppt/theme/theme2.xml><?xml version="1.0" encoding="utf-8"?>
<a:theme xmlns:a="http://schemas.openxmlformats.org/drawingml/2006/main" name="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583</Words>
  <Application>Microsoft Office PowerPoint</Application>
  <PresentationFormat>Diavetítés a képernyőre (4:3 oldalarány)</PresentationFormat>
  <Paragraphs>99</Paragraphs>
  <Slides>11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BVA_PPT SABLON</vt:lpstr>
      <vt:lpstr>Világosság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Timár Benedek</dc:creator>
  <cp:lastModifiedBy>pkeszthelyi@hotmail.com</cp:lastModifiedBy>
  <cp:revision>234</cp:revision>
  <dcterms:created xsi:type="dcterms:W3CDTF">2017-01-30T07:54:34Z</dcterms:created>
  <dcterms:modified xsi:type="dcterms:W3CDTF">2023-02-04T08:34:03Z</dcterms:modified>
</cp:coreProperties>
</file>