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00" r:id="rId2"/>
    <p:sldId id="305" r:id="rId3"/>
    <p:sldId id="269" r:id="rId4"/>
    <p:sldId id="257" r:id="rId5"/>
    <p:sldId id="302" r:id="rId6"/>
    <p:sldId id="301" r:id="rId7"/>
    <p:sldId id="310" r:id="rId8"/>
    <p:sldId id="304" r:id="rId9"/>
    <p:sldId id="303" r:id="rId10"/>
    <p:sldId id="307" r:id="rId11"/>
    <p:sldId id="308" r:id="rId12"/>
    <p:sldId id="306" r:id="rId13"/>
    <p:sldId id="309" r:id="rId14"/>
    <p:sldId id="280" r:id="rId15"/>
  </p:sldIdLst>
  <p:sldSz cx="9144000" cy="6858000" type="screen4x3"/>
  <p:notesSz cx="6794500" cy="9931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31323-0896-4538-8BFB-0DB4883CD8ED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B169-D93C-4375-9AB5-EF3193714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24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B169-D93C-4375-9AB5-EF31937148E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61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B169-D93C-4375-9AB5-EF31937148E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80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 Önkormányzat saját beruházásán belül az utca megújítása során kialakított zöldfelületek vízellátása érdekében a csapadékvíz felhasználására víztározó kialakítását tervezi a Bank épülete előtti szakaszon. A településfejlesztési támogatás összegén túl a Bank részt kíván venni az új, innovatív, vízkincset megőrző „kék” megoldás megvalósításában, ezért biztosítja az épületén összegyűlő csapadékvizet az Önkormányzat részére, valamint a víztározóhoz történő rácsatlakozáshoz elvégzi az esővíz csatorna szétválasztását és a bank épületen belüli elvezetés kiépítését saját költségén - a támogatási összegen felül.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B169-D93C-4375-9AB5-EF31937148E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83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 Önkormányzat saját beruházásán belül az utca megújítása során kialakított zöldfelületek vízellátása érdekében a csapadékvíz felhasználására víztározó kialakítását tervezi a Bank épülete előtti szakaszon. A településfejlesztési támogatás összegén túl a Bank részt kíván venni az új, innovatív, vízkincset megőrző „kék” megoldás megvalósításában, ezért biztosítja az épületén összegyűlő csapadékvizet az Önkormányzat részére, valamint a víztározóhoz történő rácsatlakozáshoz elvégzi az esővíz csatorna szétválasztását és a bank épületen belüli elvezetés kiépítését saját költségén - a támogatási összegen felül.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B169-D93C-4375-9AB5-EF31937148E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0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B169-D93C-4375-9AB5-EF31937148E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50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3B6F-C40E-48D5-ADF7-7682632BA4D5}" type="datetime1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516-BF4B-44F3-917E-32ABBF6AB824}" type="datetime1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99E9-6D5F-4CCE-BB2B-7F8AFC8589C1}" type="datetime1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945C-8710-4F1B-B46C-FB49D2EBC50C}" type="datetime1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967B-63A1-4E4A-9E5E-850904F64C6E}" type="datetime1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0C33-0A44-4804-A028-39B6C02024A1}" type="datetime1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7AE3-8EEE-494C-B1F9-6204F3B79E34}" type="datetime1">
              <a:rPr lang="hu-HU" smtClean="0"/>
              <a:t>2023. 02. 21.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C336-B040-4BC5-899A-EF0B819BCD9D}" type="datetime1">
              <a:rPr lang="hu-HU" smtClean="0"/>
              <a:t>2023. 02. 21.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C81C-EB29-47F3-9DAB-AAD2AE42A8E0}" type="datetime1">
              <a:rPr lang="hu-HU" smtClean="0"/>
              <a:t>2023. 02. 21.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198-426D-4705-B229-BF642B58D66F}" type="datetime1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C502-D8BD-4BB5-AECE-230BE750DBAD}" type="datetime1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98000">
              <a:srgbClr val="E0F3FF"/>
            </a:gs>
            <a:gs pos="14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ACDD-C3F2-4797-AE9C-6DF37D9EEA9A}" type="datetime1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1EF6-E758-46DE-A13E-2A0EF802C5C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mediaklikk.hu/video/kek-bolygo-2023-02-06-i-adas/?fbclid=IwAR1QtSm_HqdcpH7zeVsyLj7LpN8yvCJe6StyJ1iUyl6yDFxvd0Idma537N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3873309"/>
          </a:xfrm>
        </p:spPr>
        <p:txBody>
          <a:bodyPr>
            <a:normAutofit fontScale="90000"/>
          </a:bodyPr>
          <a:lstStyle/>
          <a:p>
            <a:r>
              <a:rPr lang="hu-HU" sz="2800" dirty="0">
                <a:solidFill>
                  <a:srgbClr val="002060"/>
                </a:solidFill>
              </a:rPr>
              <a:t>„Gazdaságfejlesztés az okos városban” </a:t>
            </a:r>
            <a:br>
              <a:rPr lang="hu-HU" sz="2800" dirty="0">
                <a:solidFill>
                  <a:srgbClr val="002060"/>
                </a:solidFill>
              </a:rPr>
            </a:br>
            <a:r>
              <a:rPr lang="hu-HU" sz="2800" dirty="0">
                <a:solidFill>
                  <a:srgbClr val="002060"/>
                </a:solidFill>
              </a:rPr>
              <a:t>Belváros-Lipótváros, V. kerület</a:t>
            </a:r>
            <a:br>
              <a:rPr lang="hu-HU" sz="2800" dirty="0">
                <a:solidFill>
                  <a:srgbClr val="002060"/>
                </a:solidFill>
              </a:rPr>
            </a:br>
            <a:r>
              <a:rPr lang="hu-HU" sz="4400" dirty="0">
                <a:solidFill>
                  <a:srgbClr val="002060"/>
                </a:solidFill>
              </a:rPr>
              <a:t/>
            </a:r>
            <a:br>
              <a:rPr lang="hu-HU" sz="4400" dirty="0">
                <a:solidFill>
                  <a:srgbClr val="002060"/>
                </a:solidFill>
              </a:rPr>
            </a:br>
            <a:r>
              <a:rPr lang="hu-HU" sz="2400" b="1" i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hu-HU" sz="2400" b="1" i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sz="2400" b="1" i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ity Fórum</a:t>
            </a:r>
            <a:br>
              <a:rPr lang="hu-HU" sz="2400" b="1" i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- parkolásmenedzsment</a:t>
            </a:r>
            <a:br>
              <a:rPr lang="hu-HU" sz="3200" dirty="0"/>
            </a:br>
            <a:r>
              <a:rPr lang="hu-HU" sz="3200" dirty="0"/>
              <a:t>- „zöld-kék” tervezés  </a:t>
            </a:r>
            <a:br>
              <a:rPr lang="hu-HU" sz="3200" dirty="0"/>
            </a:br>
            <a:r>
              <a:rPr lang="hu-HU" sz="3200" dirty="0"/>
              <a:t>- innovatív, multifunkcionális sportközpont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7560840" cy="960512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1800" dirty="0">
                <a:solidFill>
                  <a:schemeClr val="tx1"/>
                </a:solidFill>
              </a:rPr>
              <a:t>Belváros-Lipótváros Városfejlesztő Kft.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Tóth Sándor, ügyvezető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Budapest, 2023. február 16.</a:t>
            </a:r>
          </a:p>
        </p:txBody>
      </p:sp>
      <p:pic>
        <p:nvPicPr>
          <p:cNvPr id="4" name="Kép 3" descr="Levélpapír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1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6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10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EB3E852E-3EF3-449E-B001-C5DE2B64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134363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V.30</a:t>
            </a:r>
            <a:r>
              <a:rPr lang="hu-HU" sz="4000" dirty="0"/>
              <a:t> </a:t>
            </a:r>
            <a:r>
              <a:rPr lang="hu-H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Belvárosi</a:t>
            </a:r>
            <a:r>
              <a:rPr lang="hu-HU" sz="4000" dirty="0"/>
              <a:t> </a:t>
            </a:r>
            <a:r>
              <a:rPr lang="hu-H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Sportközpont</a:t>
            </a:r>
            <a:endParaRPr lang="hu-HU" sz="4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BA7EBE2-5ADD-8AA9-8518-74B247000BFB}"/>
              </a:ext>
            </a:extLst>
          </p:cNvPr>
          <p:cNvSpPr txBox="1"/>
          <p:nvPr/>
        </p:nvSpPr>
        <p:spPr>
          <a:xfrm>
            <a:off x="467544" y="1988840"/>
            <a:ext cx="367142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dirty="0">
              <a:solidFill>
                <a:srgbClr val="073872"/>
              </a:solidFill>
              <a:latin typeface="Proxima Nova"/>
            </a:endParaRPr>
          </a:p>
          <a:p>
            <a:r>
              <a:rPr lang="hu-HU" sz="2000" dirty="0">
                <a:solidFill>
                  <a:srgbClr val="073872"/>
                </a:solidFill>
                <a:latin typeface="Proxima Nova"/>
              </a:rPr>
              <a:t>A</a:t>
            </a:r>
            <a:r>
              <a:rPr lang="hu-HU" sz="2000" b="0" i="0" dirty="0">
                <a:solidFill>
                  <a:srgbClr val="073872"/>
                </a:solidFill>
                <a:effectLst/>
                <a:latin typeface="Proxima Nova"/>
              </a:rPr>
              <a:t>lacsony energiafelhasználású „zöld-ház”: saját termálkúttal, illetve a tetőre telepített napelem-parkkal, nagyobb zöldfelületekkel. </a:t>
            </a:r>
          </a:p>
          <a:p>
            <a:r>
              <a:rPr lang="hu-HU" sz="2000" b="0" i="0" dirty="0">
                <a:solidFill>
                  <a:srgbClr val="073872"/>
                </a:solidFill>
                <a:effectLst/>
                <a:latin typeface="Proxima Nova"/>
              </a:rPr>
              <a:t>Az energiahatékonyság fontos szerepet játszik, az ökológiai lábnyom csökkentése is cél volt. Az épület kettős homlokzattal </a:t>
            </a:r>
            <a:r>
              <a:rPr lang="hu-HU" sz="2000" dirty="0">
                <a:solidFill>
                  <a:srgbClr val="073872"/>
                </a:solidFill>
                <a:latin typeface="Proxima Nova"/>
              </a:rPr>
              <a:t>készült,</a:t>
            </a:r>
            <a:r>
              <a:rPr lang="hu-HU" sz="2000" b="0" i="0" dirty="0">
                <a:solidFill>
                  <a:srgbClr val="073872"/>
                </a:solidFill>
                <a:effectLst/>
                <a:latin typeface="Proxima Nova"/>
              </a:rPr>
              <a:t> ahol a természetes napfény bejutását külső üvegréteg is segíti.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D7366DF-BE88-ECBC-0348-57385ED31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971" y="2372640"/>
            <a:ext cx="4993027" cy="36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11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EB3E852E-3EF3-449E-B001-C5DE2B64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4" y="134076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V.30</a:t>
            </a:r>
            <a:r>
              <a:rPr lang="hu-HU" sz="4000" dirty="0"/>
              <a:t> </a:t>
            </a:r>
            <a:r>
              <a:rPr lang="hu-H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Belvárosi</a:t>
            </a:r>
            <a:r>
              <a:rPr lang="hu-HU" sz="4000" dirty="0"/>
              <a:t> </a:t>
            </a:r>
            <a:r>
              <a:rPr lang="hu-H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Sportközpont</a:t>
            </a:r>
            <a:endParaRPr lang="hu-HU" sz="4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BA7EBE2-5ADD-8AA9-8518-74B247000BFB}"/>
              </a:ext>
            </a:extLst>
          </p:cNvPr>
          <p:cNvSpPr txBox="1"/>
          <p:nvPr/>
        </p:nvSpPr>
        <p:spPr>
          <a:xfrm>
            <a:off x="1279355" y="2663031"/>
            <a:ext cx="283123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b="0" i="0" dirty="0">
              <a:solidFill>
                <a:srgbClr val="073872"/>
              </a:solidFill>
              <a:effectLst/>
              <a:latin typeface="Proxima Nova"/>
            </a:endParaRPr>
          </a:p>
          <a:p>
            <a:r>
              <a:rPr lang="hu-HU" sz="2400" b="0" i="0" dirty="0">
                <a:solidFill>
                  <a:srgbClr val="073872"/>
                </a:solidFill>
                <a:effectLst/>
                <a:latin typeface="Proxima Nova"/>
              </a:rPr>
              <a:t>A napfényt az alsóbb szintekre, így a -2 szinten található uszodáig is eljuttatja ez a különleges technológia.</a:t>
            </a:r>
          </a:p>
          <a:p>
            <a:endParaRPr lang="hu-HU" sz="2400" dirty="0">
              <a:solidFill>
                <a:srgbClr val="073872"/>
              </a:solidFill>
              <a:latin typeface="Proxima Nova"/>
            </a:endParaRPr>
          </a:p>
          <a:p>
            <a:r>
              <a:rPr lang="hu-HU" sz="2400" dirty="0">
                <a:solidFill>
                  <a:srgbClr val="073872"/>
                </a:solidFill>
                <a:latin typeface="Proxima Nova"/>
                <a:hlinkClick r:id="rId4"/>
              </a:rPr>
              <a:t>M1 Kék bolygó</a:t>
            </a:r>
            <a:r>
              <a:rPr lang="hu-HU" sz="2400" dirty="0">
                <a:solidFill>
                  <a:srgbClr val="073872"/>
                </a:solidFill>
                <a:latin typeface="Proxima Nova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DB6A5F3-F085-937D-6CD3-B5F64A52E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13" y="4062267"/>
            <a:ext cx="3754760" cy="250484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093158D-F651-7964-D95E-A46EF100E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128" y="1770074"/>
            <a:ext cx="3754760" cy="21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12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D84D639D-D7CF-F897-A0A4-91E1B9E79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600" y="125588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73872"/>
                </a:solidFill>
                <a:latin typeface="Proxima Nova"/>
              </a:rPr>
              <a:t>S</a:t>
            </a:r>
            <a:r>
              <a:rPr lang="hu-HU" sz="2000" b="0" i="0" dirty="0">
                <a:solidFill>
                  <a:srgbClr val="073872"/>
                </a:solidFill>
                <a:effectLst/>
                <a:latin typeface="Proxima Nova"/>
              </a:rPr>
              <a:t>záz százalékos LED-világítás, napkollektoraink a liftek és kézszárítók villamosenergia-szükségleteit fedezik, így ebben az esetben sem fogyasztunk feleslegesen energiát.</a:t>
            </a:r>
            <a:br>
              <a:rPr lang="hu-HU" sz="2000" b="0" i="0" dirty="0">
                <a:solidFill>
                  <a:srgbClr val="073872"/>
                </a:solidFill>
                <a:effectLst/>
                <a:latin typeface="Proxima Nova"/>
              </a:rPr>
            </a:br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8485FD2-7793-279C-853A-7CC22BFBA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66458"/>
            <a:ext cx="6192688" cy="36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9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13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CD1FB69C-BFF7-9CA4-C412-D4681D19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96" y="1196753"/>
            <a:ext cx="4186808" cy="1152128"/>
          </a:xfrm>
        </p:spPr>
        <p:txBody>
          <a:bodyPr>
            <a:normAutofit fontScale="90000"/>
          </a:bodyPr>
          <a:lstStyle/>
          <a:p>
            <a:r>
              <a:rPr lang="hu-HU" sz="2200" dirty="0"/>
              <a:t>HŐENERGIA - KÖRNYEZETBARÁT MEGOLDÁSOK</a:t>
            </a:r>
            <a:r>
              <a:rPr lang="hu-HU" sz="4400" dirty="0"/>
              <a:t/>
            </a:r>
            <a:br>
              <a:rPr lang="hu-HU" sz="4400" dirty="0"/>
            </a:b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34218A3-D7CF-840E-7677-19C150FFF529}"/>
              </a:ext>
            </a:extLst>
          </p:cNvPr>
          <p:cNvSpPr txBox="1"/>
          <p:nvPr/>
        </p:nvSpPr>
        <p:spPr>
          <a:xfrm>
            <a:off x="763760" y="1417638"/>
            <a:ext cx="373623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sz="2000" dirty="0"/>
          </a:p>
          <a:p>
            <a:r>
              <a:rPr lang="hu-HU" sz="2000" dirty="0"/>
              <a:t>Termálmedencénk vizét egy több mint 800 méter mély termálkútból, nyerjük, egyúttal a termálvíz adta hőmennyiséget felhasználva gázfogyasztás és légszennyezés nélkül temperáljuk a létesítményt.</a:t>
            </a:r>
          </a:p>
          <a:p>
            <a:endParaRPr lang="hu-HU" sz="2000" dirty="0"/>
          </a:p>
          <a:p>
            <a:r>
              <a:rPr lang="hu-HU" sz="2000" dirty="0"/>
              <a:t>Öntisztító szűrőberendezés: perlit szűrőrendszereink minimális ivóvíz felhasználásával tartják tisztán a medencék szűrőberendezéseit.</a:t>
            </a:r>
          </a:p>
          <a:p>
            <a:endParaRPr lang="hu-HU" dirty="0"/>
          </a:p>
          <a:p>
            <a:r>
              <a:rPr lang="hu-HU" dirty="0"/>
              <a:t>   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AAEA2DA-DA10-F482-607D-BC639EEB7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995732"/>
            <a:ext cx="3809641" cy="254317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CF23F2E-0D15-36F3-6074-9D2100E2F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856" y="1417638"/>
            <a:ext cx="3811923" cy="25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/>
              <a:t>Köszönöm a figyelmet!</a:t>
            </a:r>
          </a:p>
          <a:p>
            <a:pPr marL="0" indent="0" algn="ctr">
              <a:buNone/>
            </a:pPr>
            <a:endParaRPr lang="hu-HU" sz="4400" dirty="0"/>
          </a:p>
        </p:txBody>
      </p:sp>
      <p:pic>
        <p:nvPicPr>
          <p:cNvPr id="4" name="Kép 3" descr="Levélpapír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14</a:t>
            </a:fld>
            <a:endParaRPr lang="hu-HU"/>
          </a:p>
        </p:txBody>
      </p:sp>
      <p:sp>
        <p:nvSpPr>
          <p:cNvPr id="5" name="Text Box 4"/>
          <p:cNvSpPr txBox="1"/>
          <p:nvPr/>
        </p:nvSpPr>
        <p:spPr>
          <a:xfrm>
            <a:off x="424735" y="4437112"/>
            <a:ext cx="4540250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hu-HU" dirty="0">
                <a:sym typeface="+mn-ea"/>
              </a:rPr>
              <a:t>Tóth Sándor</a:t>
            </a:r>
          </a:p>
          <a:p>
            <a:pPr algn="l"/>
            <a:r>
              <a:rPr lang="hu-HU" dirty="0">
                <a:sym typeface="+mn-ea"/>
              </a:rPr>
              <a:t>ügyvezető</a:t>
            </a:r>
          </a:p>
          <a:p>
            <a:pPr algn="l"/>
            <a:endParaRPr lang="hu-HU" sz="1600" dirty="0">
              <a:sym typeface="+mn-ea"/>
            </a:endParaRPr>
          </a:p>
          <a:p>
            <a:pPr algn="l"/>
            <a:r>
              <a:rPr lang="hu-HU" sz="1600" dirty="0">
                <a:sym typeface="+mn-ea"/>
              </a:rPr>
              <a:t>Belváros-Lipótváros Városfejlesztő Kft.</a:t>
            </a:r>
          </a:p>
          <a:p>
            <a:pPr algn="l"/>
            <a:r>
              <a:rPr lang="hu-HU" sz="1600" dirty="0">
                <a:sym typeface="+mn-ea"/>
              </a:rPr>
              <a:t>1051 Budapest, Nádor utca 36. </a:t>
            </a:r>
          </a:p>
          <a:p>
            <a:pPr algn="l"/>
            <a:r>
              <a:rPr lang="hu-HU" sz="1600" dirty="0">
                <a:sym typeface="+mn-ea"/>
              </a:rPr>
              <a:t> </a:t>
            </a:r>
          </a:p>
          <a:p>
            <a:pPr algn="l"/>
            <a:r>
              <a:rPr lang="hu-HU" sz="1600" dirty="0">
                <a:sym typeface="+mn-ea"/>
              </a:rPr>
              <a:t>Tel: + 36 20 502 1202</a:t>
            </a:r>
          </a:p>
          <a:p>
            <a:pPr algn="l"/>
            <a:r>
              <a:rPr lang="hu-HU" sz="1600" dirty="0">
                <a:sym typeface="+mn-ea"/>
              </a:rPr>
              <a:t>toth.sandor@blvf.hu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6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2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6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9">
            <a:extLst>
              <a:ext uri="{FF2B5EF4-FFF2-40B4-BE49-F238E27FC236}">
                <a16:creationId xmlns:a16="http://schemas.microsoft.com/office/drawing/2014/main" id="{4FC9B737-E790-1CEB-1195-4A9E51C7B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412775"/>
            <a:ext cx="4896544" cy="5153609"/>
          </a:xfrm>
        </p:spPr>
        <p:txBody>
          <a:bodyPr>
            <a:noAutofit/>
          </a:bodyPr>
          <a:lstStyle/>
          <a:p>
            <a:r>
              <a:rPr lang="hu-HU" sz="3600" dirty="0"/>
              <a:t>Parkolásmenedzsment:</a:t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 </a:t>
            </a:r>
            <a:r>
              <a:rPr lang="hu-HU" sz="3200" dirty="0"/>
              <a:t>Budapest Belvárosa 2019 őszén elindította az okos parkolási rendszerét, ami a szabad parkolóhelyek megtalálásában segíti az V. kerület lakóit és a látogatókat.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23D023D-6E67-33A7-524F-A1EC408BA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37" y="1299554"/>
            <a:ext cx="275096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pPr algn="l"/>
            <a:r>
              <a:rPr lang="hu-HU" sz="4400" dirty="0">
                <a:solidFill>
                  <a:srgbClr val="002060"/>
                </a:solidFill>
              </a:rPr>
              <a:t>Belvárosi Okos Parkolás - Parker</a:t>
            </a:r>
            <a:endParaRPr lang="hu-HU" dirty="0"/>
          </a:p>
        </p:txBody>
      </p:sp>
      <p:pic>
        <p:nvPicPr>
          <p:cNvPr id="4" name="Kép 3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3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306738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CC4917E-5235-F761-8F60-258BCF520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1" y="3448017"/>
            <a:ext cx="8329382" cy="3024336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5A75E19C-90EA-DBA4-01B7-50C7F6F00679}"/>
              </a:ext>
            </a:extLst>
          </p:cNvPr>
          <p:cNvSpPr txBox="1"/>
          <p:nvPr/>
        </p:nvSpPr>
        <p:spPr>
          <a:xfrm>
            <a:off x="351841" y="2120657"/>
            <a:ext cx="8684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/>
              <a:t>A parkolóhely után kutató autósok összesen nagyjából 5 200 közterületi parkolóhelyen osztozkodnak, így különösen nagy problémát jelent a parkolóhelyek szűkössége és területileg változó kihasználtsága.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334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rgbClr val="002060"/>
                </a:solidFill>
              </a:rPr>
              <a:t>Parker applikáció működése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4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99437C0-7A9A-70F9-D3D3-628695277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6" y="2002676"/>
            <a:ext cx="8361008" cy="4536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914400" dist="50800" dir="6000000" algn="ctr" rotWithShape="0">
              <a:schemeClr val="bg2">
                <a:lumMod val="90000"/>
                <a:alpha val="85000"/>
              </a:schemeClr>
            </a:outerShdw>
          </a:effectLst>
          <a:scene3d>
            <a:camera prst="orthographicFront">
              <a:rot lat="0" lon="21299989" rev="0"/>
            </a:camera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5</a:t>
            </a:fld>
            <a:endParaRPr lang="hu-H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910EBAEC-EE39-5669-2CBB-E49C17A5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14" y="1052736"/>
            <a:ext cx="8229600" cy="5256584"/>
          </a:xfrm>
        </p:spPr>
        <p:txBody>
          <a:bodyPr>
            <a:noAutofit/>
          </a:bodyPr>
          <a:lstStyle/>
          <a:p>
            <a: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útburkolatba süllyesztett érzékelők figyelik, hogy áll-e gépjármű egy adott parkolóhelyen, a PARKER applikáció́ pedig megmutatja a legközelebbi szabad helyeket az autósok számára.</a:t>
            </a:r>
            <a:b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elentősen csökken a parkolóhelyek idegőrlő̋ keresése, amely jelenleg a forgalom körülbelül 30 százalékát teszi ki, így kevesebb a torlódás, időt pénz és üzemanyag takarítható meg, és csökken a károsanyag kibocsátás.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 V. kerület után már Pécsett és a XIII. kerületben is elindult ugyanez a rendszer.</a:t>
            </a:r>
            <a:b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múlt héten </a:t>
            </a: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át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lépte a 70.000-et</a:t>
            </a: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letöltések száma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u-HU" sz="24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4A625B2-A537-B2BF-2560-059D68DFE6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colorTemperature colorTemp="10428"/>
                    </a14:imgEffect>
                    <a14:imgEffect>
                      <a14:saturation sat="0"/>
                    </a14:imgEffect>
                    <a14:imgEffect>
                      <a14:brightnessContrast bright="20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2492896"/>
            <a:ext cx="471276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8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271804"/>
            <a:ext cx="8229600" cy="745998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>
                <a:solidFill>
                  <a:srgbClr val="002060"/>
                </a:solidFill>
              </a:rPr>
              <a:t>Esővíz felhasználása - összefogással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6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369A70F-DA4E-1F62-186E-860FFA868F72}"/>
              </a:ext>
            </a:extLst>
          </p:cNvPr>
          <p:cNvSpPr txBox="1"/>
          <p:nvPr/>
        </p:nvSpPr>
        <p:spPr>
          <a:xfrm>
            <a:off x="418235" y="2204864"/>
            <a:ext cx="32176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Arany János 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utca - zöldfelület üzemeltetés </a:t>
            </a:r>
            <a:endParaRPr lang="hu-H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Faltól falig megújul az utca, és jelentős mennyiségű zöldfelület, illetve közel 100 db fa kerül elültetésre. </a:t>
            </a:r>
          </a:p>
          <a:p>
            <a:endParaRPr lang="hu-H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zöldfelületek </a:t>
            </a: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optimalizált </a:t>
            </a:r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fenntartásához öntözőrendszer létesül, mely korszerű, automatikusan működő, felszín alá telepített rendszerből </a:t>
            </a: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áll</a:t>
            </a:r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hu-H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485ECC6-BA18-1195-E9E0-90AB22B92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74" y="2420888"/>
            <a:ext cx="4902572" cy="32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1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334" y="908720"/>
            <a:ext cx="8229600" cy="745998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>
                <a:solidFill>
                  <a:srgbClr val="002060"/>
                </a:solidFill>
              </a:rPr>
              <a:t/>
            </a:r>
            <a:br>
              <a:rPr lang="hu-HU" sz="4400" dirty="0">
                <a:solidFill>
                  <a:srgbClr val="002060"/>
                </a:solidFill>
              </a:rPr>
            </a:br>
            <a:r>
              <a:rPr lang="hu-HU" sz="4400" dirty="0">
                <a:solidFill>
                  <a:srgbClr val="002060"/>
                </a:solidFill>
              </a:rPr>
              <a:t>Esővíz felhasználása - összefogással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7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369A70F-DA4E-1F62-186E-860FFA868F72}"/>
              </a:ext>
            </a:extLst>
          </p:cNvPr>
          <p:cNvSpPr txBox="1"/>
          <p:nvPr/>
        </p:nvSpPr>
        <p:spPr>
          <a:xfrm>
            <a:off x="418235" y="1628061"/>
            <a:ext cx="782617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Arany János 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utca - zöldfelület üzemeltetés </a:t>
            </a:r>
            <a:endParaRPr lang="hu-H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 öntözéséhez szükséges vizet részben</a:t>
            </a:r>
          </a:p>
          <a:p>
            <a:endParaRPr lang="hu-H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Fúrt k</a:t>
            </a:r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útból, 	</a:t>
            </a:r>
          </a:p>
          <a:p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• Esővízgyűjtő ciszternából biztosítjuk. </a:t>
            </a:r>
          </a:p>
          <a:p>
            <a:endParaRPr lang="hu-H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Megállapodtunk az </a:t>
            </a:r>
            <a:r>
              <a:rPr lang="hu-HU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Unicredit</a:t>
            </a:r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Bankkal támogatási szerződés keretében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hogy az épületük lapos tetején összegyűjtött esővizet </a:t>
            </a:r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 Arany János utcá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 telepített </a:t>
            </a:r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ciszternába gyűjtjük, ezzel is biztosítva a zöldfelület gazdaságos üzemeltetését.</a:t>
            </a:r>
          </a:p>
          <a:p>
            <a:endParaRPr lang="hu-H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magántulajdonos bankkal, a fenntartható fejlődés érdekében </a:t>
            </a:r>
            <a:r>
              <a:rPr lang="hu-H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meg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kötött, közcélt szolgáló megállapodás példaértékű.</a:t>
            </a:r>
            <a:endParaRPr lang="hu-H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6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334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rgbClr val="002060"/>
                </a:solidFill>
              </a:rPr>
              <a:t>Zöld buszmegállók kialakítása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8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16D9DEE-5FCC-B598-3ED6-4156792E4BA8}"/>
              </a:ext>
            </a:extLst>
          </p:cNvPr>
          <p:cNvSpPr txBox="1"/>
          <p:nvPr/>
        </p:nvSpPr>
        <p:spPr>
          <a:xfrm>
            <a:off x="426888" y="2201366"/>
            <a:ext cx="41044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200" dirty="0"/>
              <a:t>A városi hőszigethatás csökkentése érdekében Belváros Önkormányzata a buszmegállók zöldítésébe kezdett.</a:t>
            </a:r>
          </a:p>
          <a:p>
            <a:endParaRPr lang="hu-HU" sz="2200" dirty="0"/>
          </a:p>
          <a:p>
            <a:endParaRPr lang="hu-HU" sz="2200" dirty="0"/>
          </a:p>
          <a:p>
            <a:r>
              <a:rPr lang="hu-HU" sz="2200" dirty="0"/>
              <a:t>Nem titkolt cél, hogy pozitív példaként szolgáljon a többi kerületi és fővárosi buszváró kezelője számára is.</a:t>
            </a:r>
          </a:p>
          <a:p>
            <a:endParaRPr lang="hu-HU" sz="2200" dirty="0"/>
          </a:p>
          <a:p>
            <a:r>
              <a:rPr lang="hu-HU" sz="2200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5CA9B36-0268-BB95-A605-0556612BC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785" y="2239270"/>
            <a:ext cx="2788011" cy="186006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963C6F-CE52-AFE1-B14B-60D444EA1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394" y="4149214"/>
            <a:ext cx="2852883" cy="19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1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EF6-E758-46DE-A13E-2A0EF802C5C6}" type="slidenum">
              <a:rPr lang="hu-HU" smtClean="0"/>
              <a:t>9</a:t>
            </a:fld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" y="291615"/>
            <a:ext cx="2344564" cy="7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Levélpapír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4485"/>
            <a:ext cx="2232248" cy="920259"/>
          </a:xfrm>
          <a:prstGeom prst="rect">
            <a:avLst/>
          </a:prstGeom>
          <a:noFill/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674F03A7-3580-9C82-F3C4-D203A216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448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V.30 Belvárosi Sportközpont Greenováció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AE1BC24-A9A8-C60C-8209-66781A782BD2}"/>
              </a:ext>
            </a:extLst>
          </p:cNvPr>
          <p:cNvSpPr txBox="1"/>
          <p:nvPr/>
        </p:nvSpPr>
        <p:spPr>
          <a:xfrm>
            <a:off x="323528" y="2921758"/>
            <a:ext cx="44644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/>
              <a:t>Már a V.30 Sportközpont tervezésekor egyértelmű volt, hogy az épület környezetbarát, igazi zöldház lesz. Hisszük és valljuk, hogy a 21. század egyik központi feladata környezetünk megóvása, és olyan szolgáltatások nyújtása, amelyek ezt figyelembe veszik. A V.30 számos innovatív megoldásának köszönhetően maximálisan megfelel ennek a szemléletnek és „</a:t>
            </a:r>
            <a:r>
              <a:rPr lang="hu-HU" sz="2000" dirty="0" err="1"/>
              <a:t>öko</a:t>
            </a:r>
            <a:r>
              <a:rPr lang="hu-HU" sz="2000" dirty="0"/>
              <a:t>-okos” megoldásait vendégeink is élvezhetik.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BB1F71D-2450-D781-3AD8-98A25300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343" y="2503628"/>
            <a:ext cx="3880556" cy="41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4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790</Words>
  <Application>Microsoft Office PowerPoint</Application>
  <PresentationFormat>Diavetítés a képernyőre (4:3 oldalarány)</PresentationFormat>
  <Paragraphs>86</Paragraphs>
  <Slides>14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</vt:lpstr>
      <vt:lpstr>Proxima Nova</vt:lpstr>
      <vt:lpstr>Times New Roman</vt:lpstr>
      <vt:lpstr>Office-téma</vt:lpstr>
      <vt:lpstr>„Gazdaságfejlesztés az okos városban”  Belváros-Lipótváros, V. kerület  Smart City Fórum  - parkolásmenedzsment - „zöld-kék” tervezés   - innovatív, multifunkcionális sportközpont </vt:lpstr>
      <vt:lpstr>Parkolásmenedzsment:   Budapest Belvárosa 2019 őszén elindította az okos parkolási rendszerét, ami a szabad parkolóhelyek megtalálásában segíti az V. kerület lakóit és a látogatókat.</vt:lpstr>
      <vt:lpstr>Belvárosi Okos Parkolás - Parker</vt:lpstr>
      <vt:lpstr>Parker applikáció működése</vt:lpstr>
      <vt:lpstr>Az útburkolatba süllyesztett érzékelők figyelik, hogy áll-e gépjármű egy adott parkolóhelyen, a PARKER applikáció́ pedig megmutatja a legközelebbi szabad helyeket az autósok számára.   Jelentősen csökken a parkolóhelyek idegőrlő̋ keresése, amely jelenleg a forgalom körülbelül 30 százalékát teszi ki, így kevesebb a torlódás, időt pénz és üzemanyag takarítható meg, és csökken a károsanyag kibocsátás.  Az V. kerület után már Pécsett és a XIII. kerületben is elindult ugyanez a rendszer. A múlt héten átlépte a 70.000-et a letöltések száma.</vt:lpstr>
      <vt:lpstr>Esővíz felhasználása - összefogással </vt:lpstr>
      <vt:lpstr> Esővíz felhasználása - összefogással </vt:lpstr>
      <vt:lpstr>Zöld buszmegállók kialakítása</vt:lpstr>
      <vt:lpstr>V.30 Belvárosi Sportközpont Greenováció</vt:lpstr>
      <vt:lpstr>V.30 Belvárosi Sportközpont</vt:lpstr>
      <vt:lpstr>V.30 Belvárosi Sportközpont</vt:lpstr>
      <vt:lpstr>Száz százalékos LED-világítás, napkollektoraink a liftek és kézszárítók villamosenergia-szükségleteit fedezik, így ebben az esetben sem fogyasztunk feleslegesen energiát. </vt:lpstr>
      <vt:lpstr>HŐENERGIA - KÖRNYEZETBARÁT MEGOLDÁSOK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Rák Zsuzsa</dc:creator>
  <cp:lastModifiedBy>juhasz ildiko</cp:lastModifiedBy>
  <cp:revision>90</cp:revision>
  <cp:lastPrinted>2019-04-03T13:02:00Z</cp:lastPrinted>
  <dcterms:created xsi:type="dcterms:W3CDTF">2019-03-29T07:25:00Z</dcterms:created>
  <dcterms:modified xsi:type="dcterms:W3CDTF">2023-02-21T07:03:16Z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